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6"/>
  </p:notesMasterIdLst>
  <p:handoutMasterIdLst>
    <p:handoutMasterId r:id="rId57"/>
  </p:handoutMasterIdLst>
  <p:sldIdLst>
    <p:sldId id="256" r:id="rId2"/>
    <p:sldId id="313" r:id="rId3"/>
    <p:sldId id="314" r:id="rId4"/>
    <p:sldId id="315" r:id="rId5"/>
    <p:sldId id="316" r:id="rId6"/>
    <p:sldId id="353" r:id="rId7"/>
    <p:sldId id="354" r:id="rId8"/>
    <p:sldId id="317" r:id="rId9"/>
    <p:sldId id="357" r:id="rId10"/>
    <p:sldId id="318" r:id="rId11"/>
    <p:sldId id="319" r:id="rId12"/>
    <p:sldId id="320" r:id="rId13"/>
    <p:sldId id="321" r:id="rId14"/>
    <p:sldId id="322" r:id="rId15"/>
    <p:sldId id="323" r:id="rId16"/>
    <p:sldId id="324" r:id="rId17"/>
    <p:sldId id="325" r:id="rId18"/>
    <p:sldId id="326" r:id="rId19"/>
    <p:sldId id="327" r:id="rId20"/>
    <p:sldId id="328" r:id="rId21"/>
    <p:sldId id="329" r:id="rId22"/>
    <p:sldId id="330" r:id="rId23"/>
    <p:sldId id="331" r:id="rId24"/>
    <p:sldId id="332" r:id="rId25"/>
    <p:sldId id="333" r:id="rId26"/>
    <p:sldId id="334" r:id="rId27"/>
    <p:sldId id="335" r:id="rId28"/>
    <p:sldId id="336" r:id="rId29"/>
    <p:sldId id="337" r:id="rId30"/>
    <p:sldId id="338" r:id="rId31"/>
    <p:sldId id="339" r:id="rId32"/>
    <p:sldId id="340" r:id="rId33"/>
    <p:sldId id="341" r:id="rId34"/>
    <p:sldId id="342" r:id="rId35"/>
    <p:sldId id="343" r:id="rId36"/>
    <p:sldId id="344" r:id="rId37"/>
    <p:sldId id="345" r:id="rId38"/>
    <p:sldId id="346" r:id="rId39"/>
    <p:sldId id="347" r:id="rId40"/>
    <p:sldId id="348" r:id="rId41"/>
    <p:sldId id="349" r:id="rId42"/>
    <p:sldId id="350" r:id="rId43"/>
    <p:sldId id="351" r:id="rId44"/>
    <p:sldId id="355" r:id="rId45"/>
    <p:sldId id="359" r:id="rId46"/>
    <p:sldId id="360" r:id="rId47"/>
    <p:sldId id="362" r:id="rId48"/>
    <p:sldId id="367" r:id="rId49"/>
    <p:sldId id="363" r:id="rId50"/>
    <p:sldId id="365" r:id="rId51"/>
    <p:sldId id="364" r:id="rId52"/>
    <p:sldId id="366" r:id="rId53"/>
    <p:sldId id="352" r:id="rId54"/>
    <p:sldId id="312" r:id="rId55"/>
  </p:sldIdLst>
  <p:sldSz cx="9144000" cy="6858000" type="screen4x3"/>
  <p:notesSz cx="6858000" cy="9144000"/>
  <p:defaultTextStyle>
    <a:defPPr>
      <a:defRPr lang="tr-TR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Arial" charset="0"/>
        <a:cs typeface="Arial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Arial" charset="0"/>
        <a:cs typeface="Arial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Arial" charset="0"/>
        <a:cs typeface="Arial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Arial" charset="0"/>
        <a:cs typeface="Arial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Arial" charset="0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Arial" charset="0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Arial" charset="0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Arial" charset="0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Arial" charset="0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C409F"/>
    <a:srgbClr val="FF5E00"/>
    <a:srgbClr val="009D4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Orta Stil 2 - Vurgu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586"/>
    <p:restoredTop sz="90329"/>
  </p:normalViewPr>
  <p:slideViewPr>
    <p:cSldViewPr>
      <p:cViewPr varScale="1">
        <p:scale>
          <a:sx n="65" d="100"/>
          <a:sy n="65" d="100"/>
        </p:scale>
        <p:origin x="1578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 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endParaRPr lang="x-none" altLang="x-none"/>
          </a:p>
        </p:txBody>
      </p:sp>
      <p:sp>
        <p:nvSpPr>
          <p:cNvPr id="3" name="Veri Yer Tutucusu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4AE67CE5-C7D0-C847-9D11-15C7356E6CDA}" type="datetimeFigureOut">
              <a:rPr lang="tr-TR" altLang="x-none"/>
              <a:pPr/>
              <a:t>5.09.2019</a:t>
            </a:fld>
            <a:endParaRPr lang="tr-TR" altLang="x-none"/>
          </a:p>
        </p:txBody>
      </p:sp>
      <p:sp>
        <p:nvSpPr>
          <p:cNvPr id="4" name="Alt Bilgi Yer Tutucusu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endParaRPr lang="x-none" altLang="x-none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EA42FE32-225B-C344-B1D8-D0C745492AA4}" type="slidenum">
              <a:rPr lang="tr-TR" altLang="x-none"/>
              <a:pPr/>
              <a:t>‹#›</a:t>
            </a:fld>
            <a:endParaRPr lang="tr-TR" altLang="x-non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 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endParaRPr lang="x-none" altLang="x-none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A6FD0314-62A3-3D48-82D7-72E97737EDCA}" type="datetimeFigureOut">
              <a:rPr lang="tr-TR" altLang="x-none"/>
              <a:pPr/>
              <a:t>5.09.2019</a:t>
            </a:fld>
            <a:endParaRPr lang="tr-TR" altLang="x-none"/>
          </a:p>
        </p:txBody>
      </p:sp>
      <p:sp>
        <p:nvSpPr>
          <p:cNvPr id="4" name="Slayt Görüntüsü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tr-TR" noProof="0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 noProof="0"/>
              <a:t>Ana metin stillerini düzenlemek için tıklayın</a:t>
            </a:r>
          </a:p>
          <a:p>
            <a:pPr lvl="1"/>
            <a:r>
              <a:rPr lang="tr-TR" noProof="0"/>
              <a:t>İkinci düzey</a:t>
            </a:r>
          </a:p>
          <a:p>
            <a:pPr lvl="2"/>
            <a:r>
              <a:rPr lang="tr-TR" noProof="0"/>
              <a:t>Üçüncü düzey</a:t>
            </a:r>
          </a:p>
          <a:p>
            <a:pPr lvl="3"/>
            <a:r>
              <a:rPr lang="tr-TR" noProof="0"/>
              <a:t>Dördüncü düzey</a:t>
            </a:r>
          </a:p>
          <a:p>
            <a:pPr lvl="4"/>
            <a:r>
              <a:rPr lang="tr-TR" noProof="0"/>
              <a:t>Beşinci düzey</a:t>
            </a:r>
          </a:p>
        </p:txBody>
      </p:sp>
      <p:sp>
        <p:nvSpPr>
          <p:cNvPr id="6" name="Alt 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endParaRPr lang="x-none" altLang="x-none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45BA5044-672D-E64F-8FEA-CF6D0C48B46D}" type="slidenum">
              <a:rPr lang="tr-TR" altLang="x-none"/>
              <a:pPr/>
              <a:t>‹#›</a:t>
            </a:fld>
            <a:endParaRPr lang="tr-TR" altLang="x-non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2 Alt Başlık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/>
              <a:t>Asıl alt başlık stilini düzenlemek için tıklatın</a:t>
            </a:r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DC5EA35-75E3-C247-BCE1-50907F803CE7}" type="datetimeFigureOut">
              <a:rPr lang="tr-TR" altLang="x-none"/>
              <a:pPr/>
              <a:t>5.09.2019</a:t>
            </a:fld>
            <a:endParaRPr lang="tr-TR" altLang="x-none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>
          <a:xfrm>
            <a:off x="5076825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endParaRPr lang="x-none" altLang="x-none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DDBE143-279F-D740-8383-6C4C963B9086}" type="slidenum">
              <a:rPr lang="tr-TR" altLang="x-none"/>
              <a:pPr/>
              <a:t>‹#›</a:t>
            </a:fld>
            <a:endParaRPr lang="tr-TR" altLang="x-none"/>
          </a:p>
        </p:txBody>
      </p:sp>
    </p:spTree>
    <p:extLst>
      <p:ext uri="{BB962C8B-B14F-4D97-AF65-F5344CB8AC3E}">
        <p14:creationId xmlns:p14="http://schemas.microsoft.com/office/powerpoint/2010/main" val="6234690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BC20583-402F-FC42-9468-04D13A9F3ABF}" type="datetimeFigureOut">
              <a:rPr lang="tr-TR" altLang="x-none"/>
              <a:pPr/>
              <a:t>5.09.2019</a:t>
            </a:fld>
            <a:endParaRPr lang="tr-TR" altLang="x-none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>
          <a:xfrm>
            <a:off x="5076825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endParaRPr lang="x-none" altLang="x-none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5869BFD-D39A-284F-BC0F-04B60DF6D947}" type="slidenum">
              <a:rPr lang="tr-TR" altLang="x-none"/>
              <a:pPr/>
              <a:t>‹#›</a:t>
            </a:fld>
            <a:endParaRPr lang="tr-TR" altLang="x-none"/>
          </a:p>
        </p:txBody>
      </p:sp>
    </p:spTree>
    <p:extLst>
      <p:ext uri="{BB962C8B-B14F-4D97-AF65-F5344CB8AC3E}">
        <p14:creationId xmlns:p14="http://schemas.microsoft.com/office/powerpoint/2010/main" val="18265352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Dikey Başlık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2E21172-7BB4-DB4B-9891-C17FB195DED8}" type="datetimeFigureOut">
              <a:rPr lang="tr-TR" altLang="x-none"/>
              <a:pPr/>
              <a:t>5.09.2019</a:t>
            </a:fld>
            <a:endParaRPr lang="tr-TR" altLang="x-none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>
          <a:xfrm>
            <a:off x="5076825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endParaRPr lang="x-none" altLang="x-none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E5A127D-B942-D141-BC8B-A652D58DAFC7}" type="slidenum">
              <a:rPr lang="tr-TR" altLang="x-none"/>
              <a:pPr/>
              <a:t>‹#›</a:t>
            </a:fld>
            <a:endParaRPr lang="tr-TR" altLang="x-none"/>
          </a:p>
        </p:txBody>
      </p:sp>
    </p:spTree>
    <p:extLst>
      <p:ext uri="{BB962C8B-B14F-4D97-AF65-F5344CB8AC3E}">
        <p14:creationId xmlns:p14="http://schemas.microsoft.com/office/powerpoint/2010/main" val="2992128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119B364-8F8C-3F4F-B7C3-07C2B313BFC6}" type="datetimeFigureOut">
              <a:rPr lang="tr-TR" altLang="x-none"/>
              <a:pPr/>
              <a:t>5.09.2019</a:t>
            </a:fld>
            <a:endParaRPr lang="tr-TR" altLang="x-none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>
          <a:xfrm>
            <a:off x="5076825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endParaRPr lang="x-none" altLang="x-none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1BF02A-1EF6-4A41-BBD7-2EA97B329AD3}" type="slidenum">
              <a:rPr lang="tr-TR" altLang="x-none"/>
              <a:pPr/>
              <a:t>‹#›</a:t>
            </a:fld>
            <a:endParaRPr lang="tr-TR" altLang="x-none"/>
          </a:p>
        </p:txBody>
      </p:sp>
    </p:spTree>
    <p:extLst>
      <p:ext uri="{BB962C8B-B14F-4D97-AF65-F5344CB8AC3E}">
        <p14:creationId xmlns:p14="http://schemas.microsoft.com/office/powerpoint/2010/main" val="10707692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3BB1D53-CFD6-B749-AE45-6B36EBA7BF22}" type="datetimeFigureOut">
              <a:rPr lang="tr-TR" altLang="x-none"/>
              <a:pPr/>
              <a:t>5.09.2019</a:t>
            </a:fld>
            <a:endParaRPr lang="tr-TR" altLang="x-none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>
          <a:xfrm>
            <a:off x="5076825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endParaRPr lang="x-none" altLang="x-none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E8C4374-1AE9-9C44-ACE0-712537601A2D}" type="slidenum">
              <a:rPr lang="tr-TR" altLang="x-none"/>
              <a:pPr/>
              <a:t>‹#›</a:t>
            </a:fld>
            <a:endParaRPr lang="tr-TR" altLang="x-none"/>
          </a:p>
        </p:txBody>
      </p:sp>
    </p:spTree>
    <p:extLst>
      <p:ext uri="{BB962C8B-B14F-4D97-AF65-F5344CB8AC3E}">
        <p14:creationId xmlns:p14="http://schemas.microsoft.com/office/powerpoint/2010/main" val="5064447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"/>
          <p:cNvGrpSpPr>
            <a:grpSpLocks/>
          </p:cNvGrpSpPr>
          <p:nvPr userDrawn="1"/>
        </p:nvGrpSpPr>
        <p:grpSpPr bwMode="auto">
          <a:xfrm>
            <a:off x="6372225" y="6392863"/>
            <a:ext cx="2160588" cy="349250"/>
            <a:chOff x="0" y="0"/>
            <a:chExt cx="4779069" cy="1833488"/>
          </a:xfrm>
        </p:grpSpPr>
        <p:sp>
          <p:nvSpPr>
            <p:cNvPr id="6" name="Rectangle"/>
            <p:cNvSpPr>
              <a:spLocks noChangeArrowheads="1"/>
            </p:cNvSpPr>
            <p:nvPr/>
          </p:nvSpPr>
          <p:spPr bwMode="auto">
            <a:xfrm>
              <a:off x="0" y="0"/>
              <a:ext cx="4779069" cy="1833488"/>
            </a:xfrm>
            <a:prstGeom prst="rect">
              <a:avLst/>
            </a:prstGeom>
            <a:solidFill>
              <a:srgbClr val="C3D6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  <p:txBody>
            <a:bodyPr lIns="45719" tIns="45719" rIns="45719" bIns="45719"/>
            <a:lstStyle>
              <a:lvl1pPr defTabSz="328930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742950" indent="-285750" defTabSz="328930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defTabSz="328930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defTabSz="328930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defTabSz="328930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defTabSz="3289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defTabSz="3289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defTabSz="3289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defTabSz="3289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/>
              <a:endParaRPr lang="x-none" altLang="x-none" sz="2100">
                <a:latin typeface="Calibri" charset="0"/>
                <a:ea typeface="Calibri" charset="0"/>
                <a:cs typeface="Calibri" charset="0"/>
                <a:sym typeface="Calibri" charset="0"/>
              </a:endParaRPr>
            </a:p>
          </p:txBody>
        </p:sp>
        <p:pic>
          <p:nvPicPr>
            <p:cNvPr id="7" name="image.jpeg" descr="image.jpe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4779070" cy="18334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</p:pic>
      </p:grpSp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2 İçerik Yer Tutucusu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8" name="3 Veri Yer Tutucusu"/>
          <p:cNvSpPr>
            <a:spLocks noGrp="1"/>
          </p:cNvSpPr>
          <p:nvPr>
            <p:ph type="dt" sz="half" idx="10"/>
          </p:nvPr>
        </p:nvSpPr>
        <p:spPr>
          <a:xfrm>
            <a:off x="477838" y="6376988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tr-TR" altLang="x-none"/>
              <a:t>27.03.2019</a:t>
            </a:r>
          </a:p>
        </p:txBody>
      </p:sp>
      <p:sp>
        <p:nvSpPr>
          <p:cNvPr id="9" name="4 Altbilgi Yer Tutucusu"/>
          <p:cNvSpPr>
            <a:spLocks noGrp="1"/>
          </p:cNvSpPr>
          <p:nvPr>
            <p:ph type="ftr" sz="quarter" idx="11"/>
          </p:nvPr>
        </p:nvSpPr>
        <p:spPr>
          <a:xfrm>
            <a:off x="5076825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endParaRPr lang="x-none" altLang="x-none"/>
          </a:p>
        </p:txBody>
      </p:sp>
      <p:sp>
        <p:nvSpPr>
          <p:cNvPr id="10" name="5 Slayt Numarası Yer Tutucusu"/>
          <p:cNvSpPr>
            <a:spLocks noGrp="1"/>
          </p:cNvSpPr>
          <p:nvPr>
            <p:ph type="sldNum" sz="quarter" idx="12"/>
          </p:nvPr>
        </p:nvSpPr>
        <p:spPr>
          <a:xfrm>
            <a:off x="8666163" y="6356350"/>
            <a:ext cx="369887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tr-TR" altLang="x-none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3392033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4 Metin Yer Tutucusu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6" name="5 İçerik Yer Tutucusu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7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1F74783-A039-6845-8759-27F5228DF3E0}" type="datetimeFigureOut">
              <a:rPr lang="tr-TR" altLang="x-none"/>
              <a:pPr/>
              <a:t>5.09.2019</a:t>
            </a:fld>
            <a:endParaRPr lang="tr-TR" altLang="x-none"/>
          </a:p>
        </p:txBody>
      </p:sp>
      <p:sp>
        <p:nvSpPr>
          <p:cNvPr id="8" name="4 Altbilgi Yer Tutucusu"/>
          <p:cNvSpPr>
            <a:spLocks noGrp="1"/>
          </p:cNvSpPr>
          <p:nvPr>
            <p:ph type="ftr" sz="quarter" idx="11"/>
          </p:nvPr>
        </p:nvSpPr>
        <p:spPr>
          <a:xfrm>
            <a:off x="5076825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endParaRPr lang="x-none" altLang="x-none"/>
          </a:p>
        </p:txBody>
      </p:sp>
      <p:sp>
        <p:nvSpPr>
          <p:cNvPr id="9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2644FE4-F951-054F-919F-42BCF9231CAC}" type="slidenum">
              <a:rPr lang="tr-TR" altLang="x-none"/>
              <a:pPr/>
              <a:t>‹#›</a:t>
            </a:fld>
            <a:endParaRPr lang="tr-TR" altLang="x-none"/>
          </a:p>
        </p:txBody>
      </p:sp>
    </p:spTree>
    <p:extLst>
      <p:ext uri="{BB962C8B-B14F-4D97-AF65-F5344CB8AC3E}">
        <p14:creationId xmlns:p14="http://schemas.microsoft.com/office/powerpoint/2010/main" val="2151370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FA9D238-3223-DE4F-8610-BCCEE97EED02}" type="datetimeFigureOut">
              <a:rPr lang="tr-TR" altLang="x-none"/>
              <a:pPr/>
              <a:t>5.09.2019</a:t>
            </a:fld>
            <a:endParaRPr lang="tr-TR" altLang="x-none"/>
          </a:p>
        </p:txBody>
      </p:sp>
      <p:sp>
        <p:nvSpPr>
          <p:cNvPr id="4" name="4 Altbilgi Yer Tutucusu"/>
          <p:cNvSpPr>
            <a:spLocks noGrp="1"/>
          </p:cNvSpPr>
          <p:nvPr>
            <p:ph type="ftr" sz="quarter" idx="11"/>
          </p:nvPr>
        </p:nvSpPr>
        <p:spPr>
          <a:xfrm>
            <a:off x="5076825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endParaRPr lang="x-none" altLang="x-none"/>
          </a:p>
        </p:txBody>
      </p:sp>
      <p:sp>
        <p:nvSpPr>
          <p:cNvPr id="5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581A049-865A-7345-96B9-1730B842F99C}" type="slidenum">
              <a:rPr lang="tr-TR" altLang="x-none"/>
              <a:pPr/>
              <a:t>‹#›</a:t>
            </a:fld>
            <a:endParaRPr lang="tr-TR" altLang="x-none"/>
          </a:p>
        </p:txBody>
      </p:sp>
    </p:spTree>
    <p:extLst>
      <p:ext uri="{BB962C8B-B14F-4D97-AF65-F5344CB8AC3E}">
        <p14:creationId xmlns:p14="http://schemas.microsoft.com/office/powerpoint/2010/main" val="15937071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9682F49-F8E0-4F4B-8657-FD2691AD70BA}" type="datetimeFigureOut">
              <a:rPr lang="tr-TR" altLang="x-none"/>
              <a:pPr/>
              <a:t>5.09.2019</a:t>
            </a:fld>
            <a:endParaRPr lang="tr-TR" altLang="x-none"/>
          </a:p>
        </p:txBody>
      </p:sp>
      <p:sp>
        <p:nvSpPr>
          <p:cNvPr id="3" name="4 Altbilgi Yer Tutucusu"/>
          <p:cNvSpPr>
            <a:spLocks noGrp="1"/>
          </p:cNvSpPr>
          <p:nvPr>
            <p:ph type="ftr" sz="quarter" idx="11"/>
          </p:nvPr>
        </p:nvSpPr>
        <p:spPr>
          <a:xfrm>
            <a:off x="5076825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endParaRPr lang="x-none" altLang="x-none"/>
          </a:p>
        </p:txBody>
      </p:sp>
      <p:sp>
        <p:nvSpPr>
          <p:cNvPr id="4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F8513AA-3891-0E4D-9519-655F07C89B27}" type="slidenum">
              <a:rPr lang="tr-TR" altLang="x-none"/>
              <a:pPr/>
              <a:t>‹#›</a:t>
            </a:fld>
            <a:endParaRPr lang="tr-TR" altLang="x-none"/>
          </a:p>
        </p:txBody>
      </p:sp>
    </p:spTree>
    <p:extLst>
      <p:ext uri="{BB962C8B-B14F-4D97-AF65-F5344CB8AC3E}">
        <p14:creationId xmlns:p14="http://schemas.microsoft.com/office/powerpoint/2010/main" val="20203271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5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6742878-D23A-8647-935C-FCC325A68054}" type="datetimeFigureOut">
              <a:rPr lang="tr-TR" altLang="x-none"/>
              <a:pPr/>
              <a:t>5.09.2019</a:t>
            </a:fld>
            <a:endParaRPr lang="tr-TR" altLang="x-none"/>
          </a:p>
        </p:txBody>
      </p:sp>
      <p:sp>
        <p:nvSpPr>
          <p:cNvPr id="6" name="4 Altbilgi Yer Tutucusu"/>
          <p:cNvSpPr>
            <a:spLocks noGrp="1"/>
          </p:cNvSpPr>
          <p:nvPr>
            <p:ph type="ftr" sz="quarter" idx="11"/>
          </p:nvPr>
        </p:nvSpPr>
        <p:spPr>
          <a:xfrm>
            <a:off x="5076825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endParaRPr lang="x-none" altLang="x-none"/>
          </a:p>
        </p:txBody>
      </p:sp>
      <p:sp>
        <p:nvSpPr>
          <p:cNvPr id="7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EA5BB4-FEBE-3F44-B552-C73EE4205711}" type="slidenum">
              <a:rPr lang="tr-TR" altLang="x-none"/>
              <a:pPr/>
              <a:t>‹#›</a:t>
            </a:fld>
            <a:endParaRPr lang="tr-TR" altLang="x-none"/>
          </a:p>
        </p:txBody>
      </p:sp>
    </p:spTree>
    <p:extLst>
      <p:ext uri="{BB962C8B-B14F-4D97-AF65-F5344CB8AC3E}">
        <p14:creationId xmlns:p14="http://schemas.microsoft.com/office/powerpoint/2010/main" val="17751732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2 Resim Yer Tutucusu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tr-TR" noProof="0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5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45FA354-40BB-854B-956A-3359B9750827}" type="datetimeFigureOut">
              <a:rPr lang="tr-TR" altLang="x-none"/>
              <a:pPr/>
              <a:t>5.09.2019</a:t>
            </a:fld>
            <a:endParaRPr lang="tr-TR" altLang="x-none"/>
          </a:p>
        </p:txBody>
      </p:sp>
      <p:sp>
        <p:nvSpPr>
          <p:cNvPr id="6" name="4 Altbilgi Yer Tutucusu"/>
          <p:cNvSpPr>
            <a:spLocks noGrp="1"/>
          </p:cNvSpPr>
          <p:nvPr>
            <p:ph type="ftr" sz="quarter" idx="11"/>
          </p:nvPr>
        </p:nvSpPr>
        <p:spPr>
          <a:xfrm>
            <a:off x="5076825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endParaRPr lang="x-none" altLang="x-none"/>
          </a:p>
        </p:txBody>
      </p:sp>
      <p:sp>
        <p:nvSpPr>
          <p:cNvPr id="7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ACF8C05-5DC8-B24F-BACE-F8A916A6E651}" type="slidenum">
              <a:rPr lang="tr-TR" altLang="x-none"/>
              <a:pPr/>
              <a:t>‹#›</a:t>
            </a:fld>
            <a:endParaRPr lang="tr-TR" altLang="x-none"/>
          </a:p>
        </p:txBody>
      </p:sp>
    </p:spTree>
    <p:extLst>
      <p:ext uri="{BB962C8B-B14F-4D97-AF65-F5344CB8AC3E}">
        <p14:creationId xmlns:p14="http://schemas.microsoft.com/office/powerpoint/2010/main" val="3461184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1 Başlık Yer Tutucusu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tr-TR" altLang="x-none"/>
              <a:t>Asıl başlık stili için tıklatın</a:t>
            </a:r>
          </a:p>
        </p:txBody>
      </p:sp>
      <p:sp>
        <p:nvSpPr>
          <p:cNvPr id="1027" name="2 Metin Yer Tutucusu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tr-TR" altLang="x-none"/>
              <a:t>Asıl metin stillerini düzenlemek için tıklatın</a:t>
            </a:r>
          </a:p>
          <a:p>
            <a:pPr lvl="1"/>
            <a:r>
              <a:rPr lang="tr-TR" altLang="x-none"/>
              <a:t>İkinci düzey</a:t>
            </a:r>
          </a:p>
          <a:p>
            <a:pPr lvl="2"/>
            <a:r>
              <a:rPr lang="tr-TR" altLang="x-none"/>
              <a:t>Üçüncü düzey</a:t>
            </a:r>
          </a:p>
          <a:p>
            <a:pPr lvl="3"/>
            <a:r>
              <a:rPr lang="tr-TR" altLang="x-none"/>
              <a:t>Dördüncü düzey</a:t>
            </a:r>
          </a:p>
          <a:p>
            <a:pPr lvl="4"/>
            <a:r>
              <a:rPr lang="tr-TR" altLang="x-none"/>
              <a:t>Beşinci düzey</a:t>
            </a:r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pPr>
              <a:defRPr/>
            </a:pPr>
            <a:r>
              <a:rPr lang="tr-TR" altLang="x-none"/>
              <a:t>27.03.2019</a:t>
            </a:r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4"/>
          </p:nvPr>
        </p:nvSpPr>
        <p:spPr>
          <a:xfrm>
            <a:off x="8172450" y="6356350"/>
            <a:ext cx="51435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pPr>
              <a:defRPr/>
            </a:pPr>
            <a:r>
              <a:rPr lang="tr-TR" altLang="x-none"/>
              <a:t>1</a:t>
            </a:r>
          </a:p>
        </p:txBody>
      </p:sp>
      <p:grpSp>
        <p:nvGrpSpPr>
          <p:cNvPr id="1030" name="Group"/>
          <p:cNvGrpSpPr>
            <a:grpSpLocks/>
          </p:cNvGrpSpPr>
          <p:nvPr userDrawn="1"/>
        </p:nvGrpSpPr>
        <p:grpSpPr bwMode="auto">
          <a:xfrm>
            <a:off x="5795963" y="6126163"/>
            <a:ext cx="2376487" cy="595312"/>
            <a:chOff x="0" y="0"/>
            <a:chExt cx="4779069" cy="1833488"/>
          </a:xfrm>
        </p:grpSpPr>
        <p:sp>
          <p:nvSpPr>
            <p:cNvPr id="8" name="Rectangle"/>
            <p:cNvSpPr>
              <a:spLocks noChangeArrowheads="1"/>
            </p:cNvSpPr>
            <p:nvPr/>
          </p:nvSpPr>
          <p:spPr bwMode="auto">
            <a:xfrm>
              <a:off x="0" y="0"/>
              <a:ext cx="4779069" cy="1833488"/>
            </a:xfrm>
            <a:prstGeom prst="rect">
              <a:avLst/>
            </a:prstGeom>
            <a:solidFill>
              <a:srgbClr val="C3D6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  <p:txBody>
            <a:bodyPr lIns="45719" tIns="45719" rIns="45719" bIns="45719"/>
            <a:lstStyle>
              <a:lvl1pPr defTabSz="328930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742950" indent="-285750" defTabSz="328930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defTabSz="328930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defTabSz="328930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defTabSz="328930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defTabSz="3289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defTabSz="3289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defTabSz="3289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defTabSz="3289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/>
              <a:endParaRPr lang="x-none" altLang="x-none" sz="2100">
                <a:latin typeface="Calibri" charset="0"/>
                <a:ea typeface="Calibri" charset="0"/>
                <a:cs typeface="Calibri" charset="0"/>
                <a:sym typeface="Calibri" charset="0"/>
              </a:endParaRPr>
            </a:p>
          </p:txBody>
        </p:sp>
        <p:pic>
          <p:nvPicPr>
            <p:cNvPr id="1032" name="image.jpeg" descr="image.jpeg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4779070" cy="18334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45" r:id="rId1"/>
    <p:sldLayoutId id="2147484046" r:id="rId2"/>
    <p:sldLayoutId id="2147484047" r:id="rId3"/>
    <p:sldLayoutId id="2147484048" r:id="rId4"/>
    <p:sldLayoutId id="2147484049" r:id="rId5"/>
    <p:sldLayoutId id="2147484050" r:id="rId6"/>
    <p:sldLayoutId id="2147484051" r:id="rId7"/>
    <p:sldLayoutId id="2147484052" r:id="rId8"/>
    <p:sldLayoutId id="2147484053" r:id="rId9"/>
    <p:sldLayoutId id="2147484054" r:id="rId10"/>
    <p:sldLayoutId id="214748405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emf"/><Relationship Id="rId4" Type="http://schemas.openxmlformats.org/officeDocument/2006/relationships/image" Target="../media/image18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emf"/><Relationship Id="rId4" Type="http://schemas.openxmlformats.org/officeDocument/2006/relationships/image" Target="../media/image19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emf"/><Relationship Id="rId4" Type="http://schemas.openxmlformats.org/officeDocument/2006/relationships/image" Target="../media/image19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emf"/><Relationship Id="rId4" Type="http://schemas.openxmlformats.org/officeDocument/2006/relationships/image" Target="../media/image19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emf"/><Relationship Id="rId4" Type="http://schemas.openxmlformats.org/officeDocument/2006/relationships/image" Target="../media/image19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emf"/><Relationship Id="rId4" Type="http://schemas.openxmlformats.org/officeDocument/2006/relationships/image" Target="../media/image19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emf"/><Relationship Id="rId4" Type="http://schemas.openxmlformats.org/officeDocument/2006/relationships/image" Target="../media/image19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emf"/><Relationship Id="rId5" Type="http://schemas.openxmlformats.org/officeDocument/2006/relationships/image" Target="../media/image28.emf"/><Relationship Id="rId4" Type="http://schemas.openxmlformats.org/officeDocument/2006/relationships/image" Target="../media/image27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emf"/><Relationship Id="rId4" Type="http://schemas.openxmlformats.org/officeDocument/2006/relationships/image" Target="../media/image31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ncbi.nlm.nih.gov/pubmed/?term=Ros+Ahmad" TargetMode="External"/><Relationship Id="rId3" Type="http://schemas.openxmlformats.org/officeDocument/2006/relationships/image" Target="../media/image35.emf"/><Relationship Id="rId7" Type="http://schemas.openxmlformats.org/officeDocument/2006/relationships/image" Target="../media/image39.emf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emf"/><Relationship Id="rId5" Type="http://schemas.openxmlformats.org/officeDocument/2006/relationships/image" Target="../media/image37.emf"/><Relationship Id="rId4" Type="http://schemas.openxmlformats.org/officeDocument/2006/relationships/image" Target="../media/image36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ncbi.nlm.nih.gov/pubmed/?term=Ros+Ahmad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ncbi.nlm.nih.gov/pubmed/?term=Ros+Ahmad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cbi.nlm.nih.gov/pubmed/?term=Ros+Ahmad" TargetMode="External"/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ncbi.nlm.nih.gov/pubmed/29566957" TargetMode="External"/><Relationship Id="rId4" Type="http://schemas.openxmlformats.org/officeDocument/2006/relationships/image" Target="../media/image58.em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emf"/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www.ncbi.nlm.nih.gov/pubmed/29566957" TargetMode="External"/><Relationship Id="rId4" Type="http://schemas.openxmlformats.org/officeDocument/2006/relationships/image" Target="../media/image59.em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emf"/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www.ncbi.nlm.nih.gov/pubmed/29566957" TargetMode="External"/><Relationship Id="rId4" Type="http://schemas.openxmlformats.org/officeDocument/2006/relationships/image" Target="../media/image60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emf"/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www.ncbi.nlm.nih.gov/pubmed/29566957" TargetMode="External"/><Relationship Id="rId4" Type="http://schemas.openxmlformats.org/officeDocument/2006/relationships/image" Target="../media/image61.em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emf"/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www.ncbi.nlm.nih.gov/pubmed/29566957" TargetMode="External"/><Relationship Id="rId4" Type="http://schemas.openxmlformats.org/officeDocument/2006/relationships/image" Target="../media/image62.em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emf"/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www.ncbi.nlm.nih.gov/pubmed/29566957" TargetMode="External"/><Relationship Id="rId4" Type="http://schemas.openxmlformats.org/officeDocument/2006/relationships/image" Target="../media/image63.em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emf"/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ncbi.nlm.nih.gov/pubmed/29566957" TargetMode="Externa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emf"/><Relationship Id="rId2" Type="http://schemas.openxmlformats.org/officeDocument/2006/relationships/image" Target="../media/image64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7.emf"/><Relationship Id="rId4" Type="http://schemas.openxmlformats.org/officeDocument/2006/relationships/image" Target="../media/image66.em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emf"/><Relationship Id="rId2" Type="http://schemas.openxmlformats.org/officeDocument/2006/relationships/image" Target="../media/image66.emf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emf"/><Relationship Id="rId2" Type="http://schemas.openxmlformats.org/officeDocument/2006/relationships/image" Target="../media/image66.emf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emf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emf"/><Relationship Id="rId2" Type="http://schemas.openxmlformats.org/officeDocument/2006/relationships/image" Target="../media/image70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3.emf"/><Relationship Id="rId4" Type="http://schemas.openxmlformats.org/officeDocument/2006/relationships/image" Target="../media/image72.emf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jpeg"/><Relationship Id="rId3" Type="http://schemas.openxmlformats.org/officeDocument/2006/relationships/image" Target="../media/image75.jpeg"/><Relationship Id="rId7" Type="http://schemas.openxmlformats.org/officeDocument/2006/relationships/image" Target="../media/image79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jpeg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emf"/><Relationship Id="rId2" Type="http://schemas.openxmlformats.org/officeDocument/2006/relationships/image" Target="../media/image81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3.emf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emf"/><Relationship Id="rId2" Type="http://schemas.openxmlformats.org/officeDocument/2006/relationships/image" Target="../media/image81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3.emf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emf"/><Relationship Id="rId2" Type="http://schemas.openxmlformats.org/officeDocument/2006/relationships/image" Target="../media/image81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4.emf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em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/>
          <p:cNvSpPr txBox="1"/>
          <p:nvPr/>
        </p:nvSpPr>
        <p:spPr>
          <a:xfrm>
            <a:off x="971600" y="4653136"/>
            <a:ext cx="7128792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b="1" dirty="0"/>
              <a:t>Dr. Asıf Yıldırım</a:t>
            </a:r>
          </a:p>
          <a:p>
            <a:endParaRPr lang="tr-TR" dirty="0"/>
          </a:p>
          <a:p>
            <a:r>
              <a:rPr lang="tr-TR" dirty="0"/>
              <a:t>İstanbul Medeniyet Üniversitesi Tıp Fakültesi</a:t>
            </a:r>
          </a:p>
          <a:p>
            <a:r>
              <a:rPr lang="tr-TR" dirty="0"/>
              <a:t>Üroloji Anabilim Dalı</a:t>
            </a:r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2079"/>
            <a:ext cx="9144000" cy="2090777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3768" y="2204864"/>
            <a:ext cx="4138166" cy="796054"/>
          </a:xfrm>
          <a:prstGeom prst="rect">
            <a:avLst/>
          </a:prstGeom>
        </p:spPr>
      </p:pic>
      <p:sp>
        <p:nvSpPr>
          <p:cNvPr id="8" name="Metin kutusu 7"/>
          <p:cNvSpPr txBox="1"/>
          <p:nvPr/>
        </p:nvSpPr>
        <p:spPr>
          <a:xfrm>
            <a:off x="323528" y="3508973"/>
            <a:ext cx="871296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200" b="1" dirty="0"/>
              <a:t>Prostat kanseri tanısında </a:t>
            </a:r>
            <a:r>
              <a:rPr lang="tr-TR" sz="2200" b="1" dirty="0" err="1"/>
              <a:t>mpMRG’nin</a:t>
            </a:r>
            <a:r>
              <a:rPr lang="tr-TR" sz="2200" b="1" dirty="0"/>
              <a:t> ve PSA kinetiğinin rolü</a:t>
            </a:r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76DE5A6A-AF29-45A0-A591-5A031330830A}"/>
              </a:ext>
            </a:extLst>
          </p:cNvPr>
          <p:cNvSpPr txBox="1"/>
          <p:nvPr/>
        </p:nvSpPr>
        <p:spPr>
          <a:xfrm>
            <a:off x="323528" y="6446589"/>
            <a:ext cx="30963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i="1" dirty="0"/>
              <a:t>07 Ekim 2019, 09:00-09:20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İçerik Yer Tutucusu 2"/>
          <p:cNvSpPr>
            <a:spLocks noGrp="1"/>
          </p:cNvSpPr>
          <p:nvPr>
            <p:ph idx="1"/>
          </p:nvPr>
        </p:nvSpPr>
        <p:spPr>
          <a:xfrm>
            <a:off x="276225" y="3355975"/>
            <a:ext cx="8472488" cy="2952750"/>
          </a:xfrm>
        </p:spPr>
        <p:txBody>
          <a:bodyPr/>
          <a:lstStyle/>
          <a:p>
            <a:pPr eaLnBrk="1" hangingPunct="1">
              <a:buFont typeface="Wingdings" charset="2"/>
              <a:buChar char="v"/>
            </a:pPr>
            <a:r>
              <a:rPr lang="tr-TR" altLang="x-none" sz="2400" dirty="0"/>
              <a:t>Çok merkezli, </a:t>
            </a:r>
            <a:r>
              <a:rPr lang="tr-TR" altLang="x-none" sz="2400" dirty="0" err="1"/>
              <a:t>Randomize</a:t>
            </a:r>
            <a:r>
              <a:rPr lang="tr-TR" altLang="x-none" sz="2400" dirty="0"/>
              <a:t>,</a:t>
            </a:r>
          </a:p>
          <a:p>
            <a:pPr eaLnBrk="1" hangingPunct="1">
              <a:buFont typeface="Wingdings" charset="2"/>
              <a:buChar char="v"/>
            </a:pPr>
            <a:r>
              <a:rPr lang="tr-TR" altLang="x-none" sz="2400" dirty="0" err="1"/>
              <a:t>Non-inferiority</a:t>
            </a:r>
            <a:r>
              <a:rPr lang="tr-TR" altLang="x-none" sz="2400" dirty="0"/>
              <a:t> </a:t>
            </a:r>
            <a:r>
              <a:rPr lang="tr-TR" altLang="x-none" sz="2400" dirty="0" err="1"/>
              <a:t>trial</a:t>
            </a:r>
            <a:r>
              <a:rPr lang="tr-TR" altLang="x-none" sz="2400" dirty="0"/>
              <a:t>,</a:t>
            </a:r>
          </a:p>
          <a:p>
            <a:pPr eaLnBrk="1" hangingPunct="1">
              <a:buFont typeface="Wingdings" charset="2"/>
              <a:buChar char="v"/>
            </a:pPr>
            <a:r>
              <a:rPr lang="tr-TR" altLang="x-none" sz="2400" dirty="0"/>
              <a:t> Daha önce TRUS-</a:t>
            </a:r>
            <a:r>
              <a:rPr lang="tr-TR" altLang="x-none" sz="2400" dirty="0" err="1"/>
              <a:t>bx</a:t>
            </a:r>
            <a:r>
              <a:rPr lang="tr-TR" altLang="x-none" sz="2400" dirty="0"/>
              <a:t> olmamış hastalar, </a:t>
            </a:r>
          </a:p>
          <a:p>
            <a:pPr eaLnBrk="1" hangingPunct="1">
              <a:buFont typeface="Wingdings" charset="2"/>
              <a:buChar char="v"/>
            </a:pPr>
            <a:r>
              <a:rPr lang="tr-TR" altLang="x-none" sz="2400" dirty="0"/>
              <a:t> standart TRUS-</a:t>
            </a:r>
            <a:r>
              <a:rPr lang="tr-TR" altLang="x-none" sz="2400" dirty="0" err="1"/>
              <a:t>bx</a:t>
            </a:r>
            <a:r>
              <a:rPr lang="tr-TR" altLang="x-none" sz="2400" dirty="0"/>
              <a:t>: 10 </a:t>
            </a:r>
            <a:r>
              <a:rPr lang="mr-IN" altLang="x-none" sz="2400" dirty="0">
                <a:ea typeface="Mangal" charset="0"/>
              </a:rPr>
              <a:t>–</a:t>
            </a:r>
            <a:r>
              <a:rPr lang="tr-TR" altLang="x-none" sz="2400" dirty="0"/>
              <a:t> 12 kor </a:t>
            </a:r>
          </a:p>
          <a:p>
            <a:pPr eaLnBrk="1" hangingPunct="1">
              <a:buFont typeface="Wingdings" charset="2"/>
              <a:buChar char="v"/>
            </a:pPr>
            <a:r>
              <a:rPr lang="tr-TR" altLang="x-none" sz="2400" dirty="0"/>
              <a:t> 1</a:t>
            </a:r>
            <a:r>
              <a:rPr lang="tr-TR" altLang="x-none" sz="2400" baseline="30000" dirty="0"/>
              <a:t>0</a:t>
            </a:r>
            <a:r>
              <a:rPr lang="tr-TR" altLang="x-none" sz="2400" dirty="0"/>
              <a:t>: klinik önemli </a:t>
            </a:r>
            <a:r>
              <a:rPr lang="tr-TR" altLang="x-none" sz="2400" dirty="0" err="1"/>
              <a:t>Pca</a:t>
            </a:r>
            <a:r>
              <a:rPr lang="tr-TR" altLang="x-none" sz="2400" dirty="0"/>
              <a:t> oranı (</a:t>
            </a:r>
            <a:r>
              <a:rPr lang="tr-TR" altLang="x-none" sz="2400" dirty="0" err="1"/>
              <a:t>Gleason</a:t>
            </a:r>
            <a:r>
              <a:rPr lang="tr-TR" altLang="x-none" sz="2400" dirty="0"/>
              <a:t> skor </a:t>
            </a:r>
            <a:r>
              <a:rPr lang="mr-IN" altLang="x-none" sz="2400" dirty="0">
                <a:ea typeface="Mangal" charset="0"/>
              </a:rPr>
              <a:t>≥</a:t>
            </a:r>
            <a:r>
              <a:rPr lang="tr-TR" altLang="x-none" sz="2400" dirty="0"/>
              <a:t>7)</a:t>
            </a:r>
          </a:p>
          <a:p>
            <a:pPr eaLnBrk="1" hangingPunct="1">
              <a:buFont typeface="Wingdings" charset="2"/>
              <a:buChar char="v"/>
            </a:pPr>
            <a:r>
              <a:rPr lang="tr-TR" altLang="x-none" sz="2400" dirty="0"/>
              <a:t> 2</a:t>
            </a:r>
            <a:r>
              <a:rPr lang="tr-TR" altLang="x-none" sz="2400" baseline="30000" dirty="0"/>
              <a:t>0</a:t>
            </a:r>
            <a:r>
              <a:rPr lang="tr-TR" altLang="x-none" sz="2400" dirty="0"/>
              <a:t>: klinik önemsiz </a:t>
            </a:r>
            <a:r>
              <a:rPr lang="tr-TR" altLang="x-none" sz="2400" dirty="0" err="1"/>
              <a:t>Pca</a:t>
            </a:r>
            <a:r>
              <a:rPr lang="tr-TR" altLang="x-none" sz="2400" dirty="0"/>
              <a:t> oranı (</a:t>
            </a:r>
            <a:r>
              <a:rPr lang="tr-TR" altLang="x-none" sz="2400" dirty="0" err="1"/>
              <a:t>Gleason</a:t>
            </a:r>
            <a:r>
              <a:rPr lang="tr-TR" altLang="x-none" sz="2400" dirty="0"/>
              <a:t> skor 6)</a:t>
            </a:r>
            <a:endParaRPr lang="tr-TR" altLang="x-none" sz="2400" baseline="30000" dirty="0"/>
          </a:p>
          <a:p>
            <a:pPr eaLnBrk="1" hangingPunct="1">
              <a:buFont typeface="Wingdings" charset="2"/>
              <a:buChar char="v"/>
            </a:pPr>
            <a:endParaRPr lang="tr-TR" altLang="x-none" sz="2400" dirty="0"/>
          </a:p>
          <a:p>
            <a:pPr eaLnBrk="1" hangingPunct="1"/>
            <a:endParaRPr lang="tr-TR" altLang="x-none" sz="2400" dirty="0"/>
          </a:p>
        </p:txBody>
      </p:sp>
      <p:pic>
        <p:nvPicPr>
          <p:cNvPr id="21506" name="Resi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03200"/>
            <a:ext cx="7848600" cy="316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7" name="Resi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157" y="6290469"/>
            <a:ext cx="25908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Resim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6488113"/>
            <a:ext cx="1638300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Resim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6488113"/>
            <a:ext cx="1922462" cy="239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912006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Resim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1350" y="5229200"/>
            <a:ext cx="25908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0" name="Resim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5452900"/>
            <a:ext cx="1638300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1" name="Resim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6488113"/>
            <a:ext cx="1922462" cy="239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2" name="Resim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25" y="28575"/>
            <a:ext cx="3416300" cy="679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Yuvarlatılmış Dikdörtgen 8"/>
          <p:cNvSpPr/>
          <p:nvPr/>
        </p:nvSpPr>
        <p:spPr>
          <a:xfrm>
            <a:off x="2268538" y="2133600"/>
            <a:ext cx="1511300" cy="287338"/>
          </a:xfrm>
          <a:prstGeom prst="round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x-none" altLang="x-none" sz="1800">
              <a:solidFill>
                <a:srgbClr val="FFFFFF"/>
              </a:solidFill>
              <a:ea typeface="Arial" charset="0"/>
              <a:cs typeface="Arial" charset="0"/>
            </a:endParaRPr>
          </a:p>
        </p:txBody>
      </p:sp>
      <p:sp>
        <p:nvSpPr>
          <p:cNvPr id="11" name="Yuvarlatılmış Dikdörtgen 10"/>
          <p:cNvSpPr/>
          <p:nvPr/>
        </p:nvSpPr>
        <p:spPr>
          <a:xfrm>
            <a:off x="3924300" y="2133600"/>
            <a:ext cx="1584325" cy="287338"/>
          </a:xfrm>
          <a:prstGeom prst="round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x-none" altLang="x-none" sz="1800">
              <a:solidFill>
                <a:srgbClr val="FFFFFF"/>
              </a:solidFill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26804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Resim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850" y="6188992"/>
            <a:ext cx="25908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4" name="Resim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850" y="6462713"/>
            <a:ext cx="1638300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5" name="Resim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850" y="5949280"/>
            <a:ext cx="1922462" cy="239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6" name="Resim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850" y="1412875"/>
            <a:ext cx="8597900" cy="287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476408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Resim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2560" y="6378575"/>
            <a:ext cx="25908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78" name="Resim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1850" y="6616700"/>
            <a:ext cx="1638300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79" name="Resim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6488113"/>
            <a:ext cx="1922462" cy="239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0" name="Resim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499" y="188640"/>
            <a:ext cx="7442389" cy="58651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Yuvarlatılmış Dikdörtgen 7"/>
          <p:cNvSpPr/>
          <p:nvPr/>
        </p:nvSpPr>
        <p:spPr>
          <a:xfrm>
            <a:off x="900113" y="4365104"/>
            <a:ext cx="7343775" cy="196561"/>
          </a:xfrm>
          <a:prstGeom prst="round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x-none" altLang="x-none" sz="1800">
              <a:solidFill>
                <a:srgbClr val="FFFFFF"/>
              </a:solidFill>
              <a:ea typeface="Arial" charset="0"/>
              <a:cs typeface="Arial" charset="0"/>
            </a:endParaRPr>
          </a:p>
        </p:txBody>
      </p:sp>
      <p:sp>
        <p:nvSpPr>
          <p:cNvPr id="9" name="Yuvarlatılmış Dikdörtgen 8"/>
          <p:cNvSpPr/>
          <p:nvPr/>
        </p:nvSpPr>
        <p:spPr>
          <a:xfrm>
            <a:off x="900113" y="5102771"/>
            <a:ext cx="7343775" cy="198437"/>
          </a:xfrm>
          <a:prstGeom prst="round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x-none" altLang="x-none" sz="1800">
              <a:solidFill>
                <a:srgbClr val="FFFFFF"/>
              </a:solidFill>
              <a:ea typeface="Arial" charset="0"/>
              <a:cs typeface="Arial" charset="0"/>
            </a:endParaRPr>
          </a:p>
        </p:txBody>
      </p:sp>
      <p:sp>
        <p:nvSpPr>
          <p:cNvPr id="10" name="Yuvarlatılmış Dikdörtgen 9"/>
          <p:cNvSpPr/>
          <p:nvPr/>
        </p:nvSpPr>
        <p:spPr>
          <a:xfrm>
            <a:off x="900113" y="1268760"/>
            <a:ext cx="7343775" cy="198909"/>
          </a:xfrm>
          <a:prstGeom prst="round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x-none" altLang="x-none" sz="1800">
              <a:solidFill>
                <a:srgbClr val="FFFFFF"/>
              </a:solidFill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7766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Resim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495" y="6272213"/>
            <a:ext cx="25908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2" name="Resim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6488113"/>
            <a:ext cx="1638300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3" name="Resim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6488113"/>
            <a:ext cx="1922462" cy="239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4" name="Resim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" y="188913"/>
            <a:ext cx="8977313" cy="532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37670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Resim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1566" y="6308725"/>
            <a:ext cx="25908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6" name="Resim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6242" y="6524625"/>
            <a:ext cx="1638300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7" name="Resim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6488113"/>
            <a:ext cx="1922462" cy="239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8" name="Resim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15888"/>
            <a:ext cx="8186614" cy="603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908696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Resim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638" y="6488113"/>
            <a:ext cx="25908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0" name="Resim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6750" y="6462713"/>
            <a:ext cx="1638300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1" name="Resim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6488113"/>
            <a:ext cx="1922462" cy="239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2" name="Metin kutusu 1"/>
          <p:cNvSpPr txBox="1">
            <a:spLocks noChangeArrowheads="1"/>
          </p:cNvSpPr>
          <p:nvPr/>
        </p:nvSpPr>
        <p:spPr bwMode="auto">
          <a:xfrm>
            <a:off x="611188" y="2060575"/>
            <a:ext cx="8208962" cy="3878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tr-TR" altLang="x-none" sz="2400" b="1">
                <a:latin typeface="Arial" charset="0"/>
              </a:rPr>
              <a:t>In conclusion</a:t>
            </a:r>
            <a:r>
              <a:rPr lang="tr-TR" altLang="x-none" sz="2400">
                <a:latin typeface="Arial" charset="0"/>
              </a:rPr>
              <a:t>, in men with a clinical suspicion of prostate cancer, we found that a diagnostic pathway including risk assessment with MRI before biopsy and </a:t>
            </a:r>
            <a:r>
              <a:rPr lang="tr-TR" altLang="x-none" sz="2400" b="1">
                <a:solidFill>
                  <a:srgbClr val="FF0000"/>
                </a:solidFill>
                <a:latin typeface="Arial" charset="0"/>
              </a:rPr>
              <a:t>MRI-targeted biopsy in the presence of a lesion suggestive of cancer was superior to the diagnostic pathway of standard transrectal ultrasonography–guided biopsy. 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endParaRPr lang="tr-TR" altLang="x-none" sz="2000">
              <a:latin typeface="Arial" charset="0"/>
            </a:endParaRPr>
          </a:p>
        </p:txBody>
      </p:sp>
      <p:pic>
        <p:nvPicPr>
          <p:cNvPr id="27653" name="Resim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917"/>
          <a:stretch>
            <a:fillRect/>
          </a:stretch>
        </p:blipFill>
        <p:spPr bwMode="auto">
          <a:xfrm>
            <a:off x="468313" y="188913"/>
            <a:ext cx="7848600" cy="1712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Metin kutusu 2"/>
          <p:cNvSpPr txBox="1">
            <a:spLocks noChangeArrowheads="1"/>
          </p:cNvSpPr>
          <p:nvPr/>
        </p:nvSpPr>
        <p:spPr bwMode="auto">
          <a:xfrm>
            <a:off x="468313" y="5589588"/>
            <a:ext cx="8186737" cy="646112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r>
              <a:rPr lang="tr-TR" altLang="x-none" b="1"/>
              <a:t>mpMR’da lezyon varlığında MR-hedefli biyopsi tanısal olarak standart biyopsiden üstündür. </a:t>
            </a:r>
          </a:p>
        </p:txBody>
      </p:sp>
    </p:spTree>
    <p:extLst>
      <p:ext uri="{BB962C8B-B14F-4D97-AF65-F5344CB8AC3E}">
        <p14:creationId xmlns:p14="http://schemas.microsoft.com/office/powerpoint/2010/main" val="1369949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Resi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15888"/>
            <a:ext cx="7437438" cy="1944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4" name="Resi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50" y="133350"/>
            <a:ext cx="876300" cy="113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5" name="Resim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587" y="6537325"/>
            <a:ext cx="3184525" cy="242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6" name="Resim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6248400"/>
            <a:ext cx="314960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7" name="İçerik Yer Tutucusu 10"/>
          <p:cNvSpPr>
            <a:spLocks noGrp="1"/>
          </p:cNvSpPr>
          <p:nvPr>
            <p:ph idx="1"/>
          </p:nvPr>
        </p:nvSpPr>
        <p:spPr>
          <a:xfrm>
            <a:off x="457200" y="2349500"/>
            <a:ext cx="8229600" cy="3776663"/>
          </a:xfrm>
        </p:spPr>
        <p:txBody>
          <a:bodyPr/>
          <a:lstStyle/>
          <a:p>
            <a:pPr eaLnBrk="1" hangingPunct="1">
              <a:lnSpc>
                <a:spcPct val="150000"/>
              </a:lnSpc>
              <a:buFont typeface="Wingdings" charset="2"/>
              <a:buChar char="v"/>
            </a:pPr>
            <a:r>
              <a:rPr lang="tr-TR" altLang="x-none" sz="2400"/>
              <a:t> Ocak 2012 </a:t>
            </a:r>
            <a:r>
              <a:rPr lang="mr-IN" altLang="x-none" sz="2400">
                <a:ea typeface="Mangal" charset="0"/>
              </a:rPr>
              <a:t>–</a:t>
            </a:r>
            <a:r>
              <a:rPr lang="tr-TR" altLang="x-none" sz="2400"/>
              <a:t> Eylül 2016</a:t>
            </a:r>
          </a:p>
          <a:p>
            <a:pPr eaLnBrk="1" hangingPunct="1">
              <a:lnSpc>
                <a:spcPct val="150000"/>
              </a:lnSpc>
              <a:buFont typeface="Wingdings" charset="2"/>
              <a:buChar char="v"/>
            </a:pPr>
            <a:r>
              <a:rPr lang="tr-TR" altLang="x-none" sz="2400"/>
              <a:t> n= 1057 (mpMR PIRADS </a:t>
            </a:r>
            <a:r>
              <a:rPr lang="mr-IN" altLang="x-none" sz="2400">
                <a:ea typeface="Mangal" charset="0"/>
              </a:rPr>
              <a:t>≥</a:t>
            </a:r>
            <a:r>
              <a:rPr lang="tr-TR" altLang="x-none" sz="2400"/>
              <a:t>3)</a:t>
            </a:r>
          </a:p>
          <a:p>
            <a:pPr eaLnBrk="1" hangingPunct="1">
              <a:lnSpc>
                <a:spcPct val="150000"/>
              </a:lnSpc>
              <a:buFont typeface="Wingdings" charset="2"/>
              <a:buChar char="v"/>
            </a:pPr>
            <a:r>
              <a:rPr lang="tr-TR" altLang="x-none" sz="2400"/>
              <a:t> biyopsi olmamış/daha önce biyopsi olmuş Pca (-)/aktif izlem hastaları, </a:t>
            </a:r>
          </a:p>
          <a:p>
            <a:pPr eaLnBrk="1" hangingPunct="1">
              <a:lnSpc>
                <a:spcPct val="150000"/>
              </a:lnSpc>
              <a:buFont typeface="Wingdings" charset="2"/>
              <a:buChar char="v"/>
            </a:pPr>
            <a:r>
              <a:rPr lang="tr-TR" altLang="x-none" sz="2400"/>
              <a:t> 1</a:t>
            </a:r>
            <a:r>
              <a:rPr lang="tr-TR" altLang="x-none" sz="2400" baseline="30000"/>
              <a:t>0</a:t>
            </a:r>
            <a:r>
              <a:rPr lang="tr-TR" altLang="x-none" sz="2400"/>
              <a:t>: klinik önemli Pca tanısı </a:t>
            </a:r>
          </a:p>
          <a:p>
            <a:pPr eaLnBrk="1" hangingPunct="1">
              <a:lnSpc>
                <a:spcPct val="150000"/>
              </a:lnSpc>
              <a:buFont typeface="Wingdings" charset="2"/>
              <a:buChar char="v"/>
            </a:pPr>
            <a:r>
              <a:rPr lang="tr-TR" altLang="x-none" sz="2400"/>
              <a:t> klinik önemli Pca= Gleason </a:t>
            </a:r>
            <a:r>
              <a:rPr lang="mr-IN" altLang="x-none" sz="2400">
                <a:ea typeface="Mangal" charset="0"/>
              </a:rPr>
              <a:t>≥</a:t>
            </a:r>
            <a:r>
              <a:rPr lang="tr-TR" altLang="x-none" sz="2400"/>
              <a:t>3+4</a:t>
            </a:r>
          </a:p>
        </p:txBody>
      </p:sp>
      <p:pic>
        <p:nvPicPr>
          <p:cNvPr id="28678" name="Resim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4100" y="2120900"/>
            <a:ext cx="63627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7547048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Resim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683" y="6453336"/>
            <a:ext cx="3184525" cy="242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698" name="Resim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6207070"/>
            <a:ext cx="314960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699" name="Resim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260350"/>
            <a:ext cx="8121650" cy="5551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5898985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Resim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125" y="6453336"/>
            <a:ext cx="3184525" cy="242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2" name="Resim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6146800"/>
            <a:ext cx="314960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3" name="Resim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268413"/>
            <a:ext cx="8893175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4" name="Resim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3860800"/>
            <a:ext cx="9020175" cy="1512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5" name="Metin kutusu 3"/>
          <p:cNvSpPr txBox="1">
            <a:spLocks noChangeArrowheads="1"/>
          </p:cNvSpPr>
          <p:nvPr/>
        </p:nvSpPr>
        <p:spPr bwMode="auto">
          <a:xfrm>
            <a:off x="107950" y="836613"/>
            <a:ext cx="82804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tr-TR" altLang="x-none" sz="1800" b="1">
                <a:latin typeface="Arial" charset="0"/>
              </a:rPr>
              <a:t>Pca saptanmayan 300 hastanın patoloji bulguları:</a:t>
            </a:r>
          </a:p>
        </p:txBody>
      </p:sp>
      <p:sp>
        <p:nvSpPr>
          <p:cNvPr id="30726" name="Metin kutusu 8"/>
          <p:cNvSpPr txBox="1">
            <a:spLocks noChangeArrowheads="1"/>
          </p:cNvSpPr>
          <p:nvPr/>
        </p:nvSpPr>
        <p:spPr bwMode="auto">
          <a:xfrm>
            <a:off x="34925" y="3492500"/>
            <a:ext cx="828198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tr-TR" altLang="x-none" sz="1800" b="1">
                <a:latin typeface="Arial" charset="0"/>
              </a:rPr>
              <a:t>Pca saptanmayan 300 hastanın takibi:</a:t>
            </a:r>
          </a:p>
        </p:txBody>
      </p:sp>
      <p:sp>
        <p:nvSpPr>
          <p:cNvPr id="10" name="Yuvarlatılmış Dikdörtgen 9"/>
          <p:cNvSpPr/>
          <p:nvPr/>
        </p:nvSpPr>
        <p:spPr>
          <a:xfrm>
            <a:off x="107950" y="1628775"/>
            <a:ext cx="8893175" cy="233363"/>
          </a:xfrm>
          <a:prstGeom prst="round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x-none" altLang="x-none" sz="1800">
              <a:solidFill>
                <a:srgbClr val="FFFFFF"/>
              </a:solidFill>
              <a:ea typeface="Arial" charset="0"/>
              <a:cs typeface="Arial" charset="0"/>
            </a:endParaRPr>
          </a:p>
        </p:txBody>
      </p:sp>
      <p:sp>
        <p:nvSpPr>
          <p:cNvPr id="11" name="Yuvarlatılmış Dikdörtgen 10"/>
          <p:cNvSpPr/>
          <p:nvPr/>
        </p:nvSpPr>
        <p:spPr>
          <a:xfrm>
            <a:off x="1588" y="4246563"/>
            <a:ext cx="5075237" cy="550862"/>
          </a:xfrm>
          <a:prstGeom prst="round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x-none" altLang="x-none" sz="1800">
              <a:solidFill>
                <a:srgbClr val="FFFFFF"/>
              </a:solidFill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9783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Resi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260350"/>
            <a:ext cx="8650288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6" name="Resi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5954873"/>
            <a:ext cx="5297984" cy="9111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Resim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1484313"/>
            <a:ext cx="7478712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Yuvarlatılmış Dikdörtgen 6"/>
          <p:cNvSpPr/>
          <p:nvPr/>
        </p:nvSpPr>
        <p:spPr>
          <a:xfrm>
            <a:off x="611188" y="1484313"/>
            <a:ext cx="7478712" cy="1584325"/>
          </a:xfrm>
          <a:prstGeom prst="roundRect">
            <a:avLst/>
          </a:prstGeom>
          <a:noFill/>
          <a:ln w="1016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x-none" altLang="x-none" sz="1800">
              <a:solidFill>
                <a:srgbClr val="FFFFFF"/>
              </a:solidFill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0049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Resim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595" y="6381328"/>
            <a:ext cx="3184525" cy="242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6" name="Resim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6021288"/>
            <a:ext cx="314960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7" name="Resim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038" y="1412875"/>
            <a:ext cx="8577262" cy="302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8" name="Metin kutusu 2"/>
          <p:cNvSpPr txBox="1">
            <a:spLocks noChangeArrowheads="1"/>
          </p:cNvSpPr>
          <p:nvPr/>
        </p:nvSpPr>
        <p:spPr bwMode="auto">
          <a:xfrm>
            <a:off x="427038" y="549275"/>
            <a:ext cx="78486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tr-TR" altLang="x-none" sz="1800" b="1">
                <a:latin typeface="Arial" charset="0"/>
              </a:rPr>
              <a:t>PIRADS 3 hastalarda değişik PSAd kestirim değerlerine göre klinik önemli Pca tanı koyma ve biyopsiden kaçınma oranları</a:t>
            </a:r>
          </a:p>
        </p:txBody>
      </p:sp>
      <p:sp>
        <p:nvSpPr>
          <p:cNvPr id="6" name="Yuvarlatılmış Dikdörtgen 5"/>
          <p:cNvSpPr/>
          <p:nvPr/>
        </p:nvSpPr>
        <p:spPr>
          <a:xfrm>
            <a:off x="8101013" y="1484313"/>
            <a:ext cx="879475" cy="865187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x-none" altLang="x-none" sz="1800">
              <a:solidFill>
                <a:srgbClr val="FFFFFF"/>
              </a:solidFill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5512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Resim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883" y="6443649"/>
            <a:ext cx="3184525" cy="242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0" name="Resim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6213475"/>
            <a:ext cx="314960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1" name="Metin kutusu 1"/>
          <p:cNvSpPr txBox="1">
            <a:spLocks noChangeArrowheads="1"/>
          </p:cNvSpPr>
          <p:nvPr/>
        </p:nvSpPr>
        <p:spPr bwMode="auto">
          <a:xfrm>
            <a:off x="250825" y="1125538"/>
            <a:ext cx="8569325" cy="4154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tr-TR" altLang="x-none" sz="2400" b="1">
                <a:latin typeface="Arial" charset="0"/>
              </a:rPr>
              <a:t>Conclusions: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tr-TR" altLang="x-none" sz="2400" b="1">
                <a:solidFill>
                  <a:srgbClr val="FF0000"/>
                </a:solidFill>
                <a:latin typeface="Arial" charset="0"/>
              </a:rPr>
              <a:t>MRGB in previous negative biopsy cases yields high csPCa detection rates in PI-RADS 3, and the use of PSAD in patients with PI-RADS 3 lesions enables them to avoid unnecessary biopsy</a:t>
            </a:r>
            <a:r>
              <a:rPr lang="tr-TR" altLang="x-none" sz="2400">
                <a:latin typeface="Arial" charset="0"/>
              </a:rPr>
              <a:t>. Despite the high performance of mpMRI and MRGB in some patients with suspicious mpMRI findings, pathology does not reveal PCa. However, follow-up histology in such patients rarely results in csPCa. Additional research with prospectively collected data is needed to verify our findings.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tr-TR" altLang="x-none" sz="2400">
              <a:latin typeface="Arial" charset="0"/>
            </a:endParaRPr>
          </a:p>
        </p:txBody>
      </p:sp>
      <p:sp>
        <p:nvSpPr>
          <p:cNvPr id="2" name="Metin kutusu 1"/>
          <p:cNvSpPr txBox="1">
            <a:spLocks noChangeArrowheads="1"/>
          </p:cNvSpPr>
          <p:nvPr/>
        </p:nvSpPr>
        <p:spPr bwMode="auto">
          <a:xfrm>
            <a:off x="250825" y="5157788"/>
            <a:ext cx="8569325" cy="922337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r>
              <a:rPr lang="tr-TR" altLang="x-none" b="1"/>
              <a:t>Daha önce biyopsi negatif olan hastalarda PIRADS 3 lezyonlarda MR-hedefli biyopsi ile daha yüksek oranda klinik önemli Pca saptanmaktadır ve PSAd’nin kulanımı PIRADS 3 lezyonlarda gereksiz biyopsiyi önler. </a:t>
            </a:r>
          </a:p>
        </p:txBody>
      </p:sp>
    </p:spTree>
    <p:extLst>
      <p:ext uri="{BB962C8B-B14F-4D97-AF65-F5344CB8AC3E}">
        <p14:creationId xmlns:p14="http://schemas.microsoft.com/office/powerpoint/2010/main" val="826192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34925"/>
            <a:ext cx="6840537" cy="151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4" name="Resim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5113" y="76200"/>
            <a:ext cx="1054100" cy="147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7" name="Resim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875" y="1577975"/>
            <a:ext cx="5143500" cy="16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8" name="Resim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875" y="1782763"/>
            <a:ext cx="5232400" cy="16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Yuvarlatılmış Dikdörtgen 12"/>
          <p:cNvSpPr/>
          <p:nvPr/>
        </p:nvSpPr>
        <p:spPr>
          <a:xfrm>
            <a:off x="698500" y="2224088"/>
            <a:ext cx="2505075" cy="695325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tr-TR" b="1" dirty="0">
                <a:solidFill>
                  <a:schemeClr val="tx1"/>
                </a:solidFill>
              </a:rPr>
              <a:t>12 kor TRUS-</a:t>
            </a:r>
            <a:r>
              <a:rPr lang="tr-TR" b="1" dirty="0" err="1">
                <a:solidFill>
                  <a:schemeClr val="tx1"/>
                </a:solidFill>
              </a:rPr>
              <a:t>bx</a:t>
            </a:r>
            <a:endParaRPr lang="tr-TR" b="1" dirty="0">
              <a:solidFill>
                <a:schemeClr val="tx1"/>
              </a:solidFill>
            </a:endParaRPr>
          </a:p>
        </p:txBody>
      </p:sp>
      <p:sp>
        <p:nvSpPr>
          <p:cNvPr id="14" name="Yuvarlatılmış Dikdörtgen 13"/>
          <p:cNvSpPr/>
          <p:nvPr/>
        </p:nvSpPr>
        <p:spPr>
          <a:xfrm>
            <a:off x="698500" y="4094163"/>
            <a:ext cx="2505075" cy="796925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tr-TR" b="1" dirty="0">
                <a:solidFill>
                  <a:schemeClr val="tx1"/>
                </a:solidFill>
              </a:rPr>
              <a:t>prostat </a:t>
            </a:r>
            <a:r>
              <a:rPr lang="tr-TR" b="1" dirty="0" err="1">
                <a:solidFill>
                  <a:schemeClr val="tx1"/>
                </a:solidFill>
              </a:rPr>
              <a:t>mpMR</a:t>
            </a:r>
            <a:endParaRPr lang="tr-TR" b="1" dirty="0">
              <a:solidFill>
                <a:schemeClr val="tx1"/>
              </a:solidFill>
            </a:endParaRPr>
          </a:p>
        </p:txBody>
      </p:sp>
      <p:sp>
        <p:nvSpPr>
          <p:cNvPr id="17" name="Aşağı Ok 16"/>
          <p:cNvSpPr/>
          <p:nvPr/>
        </p:nvSpPr>
        <p:spPr>
          <a:xfrm>
            <a:off x="1116013" y="3016250"/>
            <a:ext cx="1223962" cy="989013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tr-TR" sz="1200" b="1" dirty="0">
                <a:solidFill>
                  <a:schemeClr val="tx1"/>
                </a:solidFill>
              </a:rPr>
              <a:t>3 ay</a:t>
            </a:r>
          </a:p>
          <a:p>
            <a:pPr algn="ctr" eaLnBrk="1" hangingPunct="1">
              <a:defRPr/>
            </a:pPr>
            <a:r>
              <a:rPr lang="tr-TR" sz="1200" b="1" dirty="0">
                <a:solidFill>
                  <a:schemeClr val="tx1"/>
                </a:solidFill>
              </a:rPr>
              <a:t>sonra</a:t>
            </a:r>
          </a:p>
        </p:txBody>
      </p:sp>
      <p:pic>
        <p:nvPicPr>
          <p:cNvPr id="18" name="Resim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4295775"/>
            <a:ext cx="3392488" cy="26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Yuvarlatılmış Dikdörtgen 18"/>
          <p:cNvSpPr/>
          <p:nvPr/>
        </p:nvSpPr>
        <p:spPr>
          <a:xfrm>
            <a:off x="4140200" y="5362575"/>
            <a:ext cx="4889500" cy="4318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tr-TR" altLang="x-none" sz="1800" b="1">
                <a:ea typeface="Arial" charset="0"/>
                <a:cs typeface="Arial" charset="0"/>
              </a:rPr>
              <a:t>Transperineal prostat haritalamalı biyopsi (TPM)</a:t>
            </a:r>
          </a:p>
        </p:txBody>
      </p:sp>
      <p:sp>
        <p:nvSpPr>
          <p:cNvPr id="20" name="Yukarı Bükülü Ok 19"/>
          <p:cNvSpPr/>
          <p:nvPr/>
        </p:nvSpPr>
        <p:spPr>
          <a:xfrm rot="5400000">
            <a:off x="2540000" y="4325938"/>
            <a:ext cx="852488" cy="2106612"/>
          </a:xfrm>
          <a:prstGeom prst="bentUp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tr-TR"/>
          </a:p>
        </p:txBody>
      </p:sp>
      <p:sp>
        <p:nvSpPr>
          <p:cNvPr id="21" name="Metin kutusu 20"/>
          <p:cNvSpPr txBox="1">
            <a:spLocks noChangeArrowheads="1"/>
          </p:cNvSpPr>
          <p:nvPr/>
        </p:nvSpPr>
        <p:spPr bwMode="auto">
          <a:xfrm>
            <a:off x="2138363" y="5157788"/>
            <a:ext cx="129540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tr-TR" altLang="x-none" sz="1600">
                <a:latin typeface="Arial" charset="0"/>
              </a:rPr>
              <a:t>6 ay içinde</a:t>
            </a:r>
          </a:p>
        </p:txBody>
      </p:sp>
      <p:pic>
        <p:nvPicPr>
          <p:cNvPr id="23" name="Resim 2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1838" y="5842000"/>
            <a:ext cx="2909887" cy="25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Dikdörtgen 1"/>
          <p:cNvSpPr/>
          <p:nvPr/>
        </p:nvSpPr>
        <p:spPr>
          <a:xfrm>
            <a:off x="131006" y="6092825"/>
            <a:ext cx="531011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u="sng" dirty="0">
                <a:solidFill>
                  <a:srgbClr val="660066"/>
                </a:solidFill>
                <a:latin typeface="arial" charset="0"/>
                <a:hlinkClick r:id="rId8" tooltip="The Journal of urology."/>
              </a:rPr>
              <a:t>J Urol.</a:t>
            </a:r>
            <a:r>
              <a:rPr lang="pt-BR" dirty="0">
                <a:solidFill>
                  <a:srgbClr val="000000"/>
                </a:solidFill>
                <a:latin typeface="arial" charset="0"/>
              </a:rPr>
              <a:t> 2018 Aug;200(2):302-308. </a:t>
            </a:r>
          </a:p>
          <a:p>
            <a:r>
              <a:rPr lang="pt-BR" dirty="0" err="1">
                <a:solidFill>
                  <a:srgbClr val="000000"/>
                </a:solidFill>
                <a:latin typeface="arial" charset="0"/>
              </a:rPr>
              <a:t>doi</a:t>
            </a:r>
            <a:r>
              <a:rPr lang="pt-BR" dirty="0">
                <a:solidFill>
                  <a:srgbClr val="000000"/>
                </a:solidFill>
                <a:latin typeface="arial" charset="0"/>
              </a:rPr>
              <a:t>: 10.1016/j.juro.2018.02.072.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729273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7" grpId="0" animBg="1"/>
      <p:bldP spid="19" grpId="0" animBg="1"/>
      <p:bldP spid="2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Resi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5113" y="76200"/>
            <a:ext cx="1054100" cy="147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0" name="Resi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588" y="1809750"/>
            <a:ext cx="8429625" cy="324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1" name="Metin kutusu 3"/>
          <p:cNvSpPr txBox="1">
            <a:spLocks noChangeArrowheads="1"/>
          </p:cNvSpPr>
          <p:nvPr/>
        </p:nvSpPr>
        <p:spPr bwMode="auto">
          <a:xfrm>
            <a:off x="539750" y="908050"/>
            <a:ext cx="66960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tr-TR" altLang="x-none" sz="1800" b="1">
                <a:latin typeface="Arial" charset="0"/>
              </a:rPr>
              <a:t>Comparison of TRUSB (2a) results to TPM Gleason grade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tr-TR" altLang="x-none" sz="1800" b="1">
              <a:latin typeface="Arial" charset="0"/>
            </a:endParaRPr>
          </a:p>
        </p:txBody>
      </p:sp>
      <p:sp>
        <p:nvSpPr>
          <p:cNvPr id="7" name="Yuvarlatılmış Dikdörtgen 6"/>
          <p:cNvSpPr/>
          <p:nvPr/>
        </p:nvSpPr>
        <p:spPr>
          <a:xfrm>
            <a:off x="827088" y="3357563"/>
            <a:ext cx="7921625" cy="358775"/>
          </a:xfrm>
          <a:prstGeom prst="roundRect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x-none" altLang="x-none" sz="1800">
              <a:solidFill>
                <a:srgbClr val="FFFFFF"/>
              </a:solidFill>
              <a:ea typeface="Arial" charset="0"/>
              <a:cs typeface="Arial" charset="0"/>
            </a:endParaRPr>
          </a:p>
        </p:txBody>
      </p:sp>
      <p:sp>
        <p:nvSpPr>
          <p:cNvPr id="8" name="Yuvarlatılmış Dikdörtgen 7"/>
          <p:cNvSpPr/>
          <p:nvPr/>
        </p:nvSpPr>
        <p:spPr>
          <a:xfrm>
            <a:off x="827088" y="3825875"/>
            <a:ext cx="7921625" cy="358775"/>
          </a:xfrm>
          <a:prstGeom prst="roundRect">
            <a:avLst/>
          </a:prstGeom>
          <a:noFill/>
          <a:ln w="508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x-none" altLang="x-none" sz="1800">
              <a:solidFill>
                <a:srgbClr val="FFFFFF"/>
              </a:solidFill>
              <a:ea typeface="Arial" charset="0"/>
              <a:cs typeface="Arial" charset="0"/>
            </a:endParaRPr>
          </a:p>
        </p:txBody>
      </p:sp>
      <p:sp>
        <p:nvSpPr>
          <p:cNvPr id="9" name="Yuvarlatılmış Dikdörtgen 8"/>
          <p:cNvSpPr/>
          <p:nvPr/>
        </p:nvSpPr>
        <p:spPr>
          <a:xfrm>
            <a:off x="5148263" y="3213100"/>
            <a:ext cx="576262" cy="1008063"/>
          </a:xfrm>
          <a:prstGeom prst="roundRect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x-none" altLang="x-none" sz="1800">
              <a:solidFill>
                <a:srgbClr val="FFFFFF"/>
              </a:solidFill>
              <a:ea typeface="Arial" charset="0"/>
              <a:cs typeface="Arial" charset="0"/>
            </a:endParaRPr>
          </a:p>
        </p:txBody>
      </p:sp>
      <p:sp>
        <p:nvSpPr>
          <p:cNvPr id="10" name="Dikdörtgen 9"/>
          <p:cNvSpPr/>
          <p:nvPr/>
        </p:nvSpPr>
        <p:spPr>
          <a:xfrm>
            <a:off x="131006" y="6092825"/>
            <a:ext cx="531011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u="sng" dirty="0">
                <a:solidFill>
                  <a:srgbClr val="660066"/>
                </a:solidFill>
                <a:latin typeface="arial" charset="0"/>
                <a:hlinkClick r:id="rId4" tooltip="The Journal of urology."/>
              </a:rPr>
              <a:t>J Urol.</a:t>
            </a:r>
            <a:r>
              <a:rPr lang="pt-BR" dirty="0">
                <a:solidFill>
                  <a:srgbClr val="000000"/>
                </a:solidFill>
                <a:latin typeface="arial" charset="0"/>
              </a:rPr>
              <a:t> 2018 Aug;200(2):302-308. </a:t>
            </a:r>
          </a:p>
          <a:p>
            <a:r>
              <a:rPr lang="pt-BR" dirty="0" err="1">
                <a:solidFill>
                  <a:srgbClr val="000000"/>
                </a:solidFill>
                <a:latin typeface="arial" charset="0"/>
              </a:rPr>
              <a:t>doi</a:t>
            </a:r>
            <a:r>
              <a:rPr lang="pt-BR" dirty="0">
                <a:solidFill>
                  <a:srgbClr val="000000"/>
                </a:solidFill>
                <a:latin typeface="arial" charset="0"/>
              </a:rPr>
              <a:t>: 10.1016/j.juro.2018.02.072.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214793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Resi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5113" y="76200"/>
            <a:ext cx="1054100" cy="147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4" name="Resim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125538"/>
            <a:ext cx="7345362" cy="499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Yuvarlatılmış Dikdörtgen 6"/>
          <p:cNvSpPr/>
          <p:nvPr/>
        </p:nvSpPr>
        <p:spPr>
          <a:xfrm>
            <a:off x="395288" y="2708275"/>
            <a:ext cx="7345362" cy="360363"/>
          </a:xfrm>
          <a:prstGeom prst="roundRect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x-none" altLang="x-none" sz="1800">
              <a:solidFill>
                <a:srgbClr val="FFFFFF"/>
              </a:solidFill>
              <a:ea typeface="Arial" charset="0"/>
              <a:cs typeface="Arial" charset="0"/>
            </a:endParaRPr>
          </a:p>
        </p:txBody>
      </p:sp>
      <p:sp>
        <p:nvSpPr>
          <p:cNvPr id="8" name="Yuvarlatılmış Dikdörtgen 7"/>
          <p:cNvSpPr/>
          <p:nvPr/>
        </p:nvSpPr>
        <p:spPr>
          <a:xfrm>
            <a:off x="395288" y="3860800"/>
            <a:ext cx="7345362" cy="360363"/>
          </a:xfrm>
          <a:prstGeom prst="roundRect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x-none" altLang="x-none" sz="1800">
              <a:solidFill>
                <a:srgbClr val="FFFFFF"/>
              </a:solidFill>
              <a:ea typeface="Arial" charset="0"/>
              <a:cs typeface="Arial" charset="0"/>
            </a:endParaRPr>
          </a:p>
        </p:txBody>
      </p:sp>
      <p:sp>
        <p:nvSpPr>
          <p:cNvPr id="35847" name="Metin kutusu 8"/>
          <p:cNvSpPr txBox="1">
            <a:spLocks noChangeArrowheads="1"/>
          </p:cNvSpPr>
          <p:nvPr/>
        </p:nvSpPr>
        <p:spPr bwMode="auto">
          <a:xfrm>
            <a:off x="611188" y="404813"/>
            <a:ext cx="6408737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tr-TR" altLang="x-none" sz="1800" b="1">
                <a:latin typeface="Arial" charset="0"/>
              </a:rPr>
              <a:t>Comparison of mpMRI (2b) results to TPM Gleason grade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tr-TR" altLang="x-none" sz="1800" b="1">
              <a:latin typeface="Arial" charset="0"/>
            </a:endParaRPr>
          </a:p>
        </p:txBody>
      </p:sp>
      <p:sp>
        <p:nvSpPr>
          <p:cNvPr id="9" name="Dikdörtgen 8"/>
          <p:cNvSpPr/>
          <p:nvPr/>
        </p:nvSpPr>
        <p:spPr>
          <a:xfrm>
            <a:off x="131006" y="6092825"/>
            <a:ext cx="531011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u="sng" dirty="0">
                <a:solidFill>
                  <a:srgbClr val="660066"/>
                </a:solidFill>
                <a:latin typeface="arial" charset="0"/>
                <a:hlinkClick r:id="rId4" tooltip="The Journal of urology."/>
              </a:rPr>
              <a:t>J Urol.</a:t>
            </a:r>
            <a:r>
              <a:rPr lang="pt-BR" dirty="0">
                <a:solidFill>
                  <a:srgbClr val="000000"/>
                </a:solidFill>
                <a:latin typeface="arial" charset="0"/>
              </a:rPr>
              <a:t> 2018 Aug;200(2):302-308. </a:t>
            </a:r>
          </a:p>
          <a:p>
            <a:r>
              <a:rPr lang="pt-BR" dirty="0" err="1">
                <a:solidFill>
                  <a:srgbClr val="000000"/>
                </a:solidFill>
                <a:latin typeface="arial" charset="0"/>
              </a:rPr>
              <a:t>doi</a:t>
            </a:r>
            <a:r>
              <a:rPr lang="pt-BR" dirty="0">
                <a:solidFill>
                  <a:srgbClr val="000000"/>
                </a:solidFill>
                <a:latin typeface="arial" charset="0"/>
              </a:rPr>
              <a:t>: 10.1016/j.juro.2018.02.072.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902986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Resi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5113" y="76200"/>
            <a:ext cx="1054100" cy="147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8" name="Metin kutusu 1"/>
          <p:cNvSpPr txBox="1">
            <a:spLocks noChangeArrowheads="1"/>
          </p:cNvSpPr>
          <p:nvPr/>
        </p:nvSpPr>
        <p:spPr bwMode="auto">
          <a:xfrm>
            <a:off x="287338" y="1196975"/>
            <a:ext cx="8856662" cy="415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tr-TR" altLang="x-none" sz="2400" b="1">
                <a:latin typeface="Arial" charset="0"/>
              </a:rPr>
              <a:t>Conclusion: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tr-TR" altLang="x-none" sz="2400">
                <a:latin typeface="Arial" charset="0"/>
              </a:rPr>
              <a:t>In conclusion, our data emphasizes </a:t>
            </a:r>
            <a:r>
              <a:rPr lang="tr-TR" altLang="x-none" sz="2400" b="1">
                <a:solidFill>
                  <a:srgbClr val="FF0000"/>
                </a:solidFill>
                <a:latin typeface="Arial" charset="0"/>
              </a:rPr>
              <a:t>the limitations of TRUSB and demonstrates mpMRI has a high sensitivity and NPV in identyfying men with ISUP grade group &gt;3 CaP, supporting the role of mpMRI in triaging these patents prior to biopsy. </a:t>
            </a:r>
            <a:r>
              <a:rPr lang="tr-TR" altLang="x-none" sz="2400">
                <a:latin typeface="Arial" charset="0"/>
              </a:rPr>
              <a:t>However, at less stringent definitions of significant CaP, </a:t>
            </a:r>
            <a:r>
              <a:rPr lang="tr-TR" altLang="x-none" sz="2400">
                <a:solidFill>
                  <a:srgbClr val="FF0000"/>
                </a:solidFill>
                <a:latin typeface="Arial" charset="0"/>
              </a:rPr>
              <a:t>mpMRI fails to identify a substantial proportion of patients who may benefit from early diagnosis and timely radical treatment.</a:t>
            </a:r>
            <a:r>
              <a:rPr lang="tr-TR" altLang="x-none" sz="2400">
                <a:latin typeface="Arial" charset="0"/>
              </a:rPr>
              <a:t> This should be considered when clinicians utilise mpMRI as a triage test for biopsy.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tr-TR" altLang="x-none" sz="2400">
              <a:latin typeface="Arial" charset="0"/>
            </a:endParaRPr>
          </a:p>
        </p:txBody>
      </p:sp>
      <p:sp>
        <p:nvSpPr>
          <p:cNvPr id="3" name="Metin kutusu 2"/>
          <p:cNvSpPr txBox="1">
            <a:spLocks noChangeArrowheads="1"/>
          </p:cNvSpPr>
          <p:nvPr/>
        </p:nvSpPr>
        <p:spPr bwMode="auto">
          <a:xfrm>
            <a:off x="179388" y="5157788"/>
            <a:ext cx="8640762" cy="646112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r>
              <a:rPr lang="tr-TR" altLang="x-none" b="1"/>
              <a:t>mpMR radikal tedavi yapılması gereken azımsanmayacak orandaki kanseri atlayabilmektedir. </a:t>
            </a:r>
          </a:p>
        </p:txBody>
      </p:sp>
      <p:sp>
        <p:nvSpPr>
          <p:cNvPr id="7" name="Dikdörtgen 6"/>
          <p:cNvSpPr/>
          <p:nvPr/>
        </p:nvSpPr>
        <p:spPr>
          <a:xfrm>
            <a:off x="131006" y="6092825"/>
            <a:ext cx="531011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u="sng" dirty="0">
                <a:solidFill>
                  <a:srgbClr val="660066"/>
                </a:solidFill>
                <a:latin typeface="arial" charset="0"/>
                <a:hlinkClick r:id="rId3" tooltip="The Journal of urology."/>
              </a:rPr>
              <a:t>J Urol.</a:t>
            </a:r>
            <a:r>
              <a:rPr lang="pt-BR" dirty="0">
                <a:solidFill>
                  <a:srgbClr val="000000"/>
                </a:solidFill>
                <a:latin typeface="arial" charset="0"/>
              </a:rPr>
              <a:t> 2018 Aug;200(2):302-308. </a:t>
            </a:r>
          </a:p>
          <a:p>
            <a:r>
              <a:rPr lang="pt-BR" dirty="0" err="1">
                <a:solidFill>
                  <a:srgbClr val="000000"/>
                </a:solidFill>
                <a:latin typeface="arial" charset="0"/>
              </a:rPr>
              <a:t>doi</a:t>
            </a:r>
            <a:r>
              <a:rPr lang="pt-BR" dirty="0">
                <a:solidFill>
                  <a:srgbClr val="000000"/>
                </a:solidFill>
                <a:latin typeface="arial" charset="0"/>
              </a:rPr>
              <a:t>: 10.1016/j.juro.2018.02.072.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46727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İçerik Yer Tutucusu 2"/>
          <p:cNvSpPr>
            <a:spLocks noGrp="1"/>
          </p:cNvSpPr>
          <p:nvPr>
            <p:ph idx="1"/>
          </p:nvPr>
        </p:nvSpPr>
        <p:spPr>
          <a:xfrm>
            <a:off x="457200" y="2133600"/>
            <a:ext cx="8229600" cy="3992563"/>
          </a:xfrm>
        </p:spPr>
        <p:txBody>
          <a:bodyPr/>
          <a:lstStyle/>
          <a:p>
            <a:pPr eaLnBrk="1" hangingPunct="1">
              <a:lnSpc>
                <a:spcPct val="150000"/>
              </a:lnSpc>
              <a:buFont typeface="Wingdings" charset="2"/>
              <a:buChar char="v"/>
            </a:pPr>
            <a:r>
              <a:rPr lang="tr-TR" altLang="x-none" dirty="0"/>
              <a:t> PSA &lt;15 </a:t>
            </a:r>
            <a:r>
              <a:rPr lang="tr-TR" altLang="x-none" dirty="0" err="1"/>
              <a:t>ng</a:t>
            </a:r>
            <a:r>
              <a:rPr lang="tr-TR" altLang="x-none" dirty="0"/>
              <a:t>/ml, </a:t>
            </a:r>
          </a:p>
          <a:p>
            <a:pPr eaLnBrk="1" hangingPunct="1">
              <a:lnSpc>
                <a:spcPct val="150000"/>
              </a:lnSpc>
              <a:buFont typeface="Wingdings" charset="2"/>
              <a:buChar char="v"/>
            </a:pPr>
            <a:r>
              <a:rPr lang="tr-TR" altLang="x-none" dirty="0"/>
              <a:t> daha önce prostat-</a:t>
            </a:r>
            <a:r>
              <a:rPr lang="tr-TR" altLang="x-none" dirty="0" err="1"/>
              <a:t>bx</a:t>
            </a:r>
            <a:r>
              <a:rPr lang="tr-TR" altLang="x-none" dirty="0"/>
              <a:t> olmayan hastalar,</a:t>
            </a:r>
          </a:p>
          <a:p>
            <a:pPr eaLnBrk="1" hangingPunct="1">
              <a:lnSpc>
                <a:spcPct val="150000"/>
              </a:lnSpc>
              <a:buFont typeface="Wingdings" charset="2"/>
              <a:buChar char="v"/>
            </a:pPr>
            <a:r>
              <a:rPr lang="tr-TR" altLang="x-none" dirty="0"/>
              <a:t> 1,5 T </a:t>
            </a:r>
            <a:r>
              <a:rPr lang="tr-TR" altLang="x-none" dirty="0" err="1"/>
              <a:t>mpMR</a:t>
            </a:r>
            <a:r>
              <a:rPr lang="tr-TR" altLang="x-none" dirty="0"/>
              <a:t>           TRUS-</a:t>
            </a:r>
            <a:r>
              <a:rPr lang="tr-TR" altLang="x-none" dirty="0" err="1"/>
              <a:t>bx</a:t>
            </a:r>
            <a:r>
              <a:rPr lang="tr-TR" altLang="x-none" dirty="0"/>
              <a:t>, TPM-</a:t>
            </a:r>
            <a:r>
              <a:rPr lang="tr-TR" altLang="x-none" dirty="0" err="1"/>
              <a:t>bx</a:t>
            </a:r>
            <a:endParaRPr lang="tr-TR" altLang="x-none" dirty="0"/>
          </a:p>
          <a:p>
            <a:pPr eaLnBrk="1" hangingPunct="1">
              <a:lnSpc>
                <a:spcPct val="150000"/>
              </a:lnSpc>
              <a:buFont typeface="Wingdings" charset="2"/>
              <a:buChar char="v"/>
            </a:pPr>
            <a:r>
              <a:rPr lang="tr-TR" altLang="x-none" dirty="0"/>
              <a:t> klinik önemli </a:t>
            </a:r>
            <a:r>
              <a:rPr lang="tr-TR" altLang="x-none" dirty="0" err="1"/>
              <a:t>Pca</a:t>
            </a:r>
            <a:r>
              <a:rPr lang="tr-TR" altLang="x-none" dirty="0"/>
              <a:t>: </a:t>
            </a:r>
            <a:r>
              <a:rPr lang="tr-TR" altLang="x-none" dirty="0" err="1"/>
              <a:t>Gleason</a:t>
            </a:r>
            <a:r>
              <a:rPr lang="tr-TR" altLang="x-none" dirty="0"/>
              <a:t> skor </a:t>
            </a:r>
            <a:r>
              <a:rPr lang="mr-IN" altLang="x-none" dirty="0">
                <a:ea typeface="Mangal" charset="0"/>
              </a:rPr>
              <a:t>≥4 + 3 </a:t>
            </a:r>
            <a:r>
              <a:rPr lang="tr-TR" altLang="x-none" dirty="0"/>
              <a:t>veya kanser kor uzunluğu </a:t>
            </a:r>
            <a:r>
              <a:rPr lang="mr-IN" altLang="x-none" dirty="0">
                <a:ea typeface="Mangal" charset="0"/>
              </a:rPr>
              <a:t>≥</a:t>
            </a:r>
            <a:r>
              <a:rPr lang="tr-TR" altLang="x-none" dirty="0"/>
              <a:t>6 mm</a:t>
            </a:r>
            <a:endParaRPr lang="mr-IN" altLang="x-none" dirty="0">
              <a:ea typeface="Mangal" charset="0"/>
            </a:endParaRPr>
          </a:p>
        </p:txBody>
      </p:sp>
      <p:pic>
        <p:nvPicPr>
          <p:cNvPr id="37890" name="Resi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25" y="44450"/>
            <a:ext cx="7818438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1" name="Resi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6380606"/>
            <a:ext cx="3167063" cy="315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Sağ Ok 6"/>
          <p:cNvSpPr/>
          <p:nvPr/>
        </p:nvSpPr>
        <p:spPr>
          <a:xfrm>
            <a:off x="3203575" y="4221163"/>
            <a:ext cx="647700" cy="144462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x-none" altLang="x-none" sz="1800">
              <a:solidFill>
                <a:srgbClr val="FFFFFF"/>
              </a:solidFill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971247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3" name="Resim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92075"/>
            <a:ext cx="4679950" cy="6634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4" name="Resim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5733256"/>
            <a:ext cx="3167063" cy="315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5" name="Metin kutusu 6"/>
          <p:cNvSpPr txBox="1">
            <a:spLocks noChangeArrowheads="1"/>
          </p:cNvSpPr>
          <p:nvPr/>
        </p:nvSpPr>
        <p:spPr bwMode="auto">
          <a:xfrm>
            <a:off x="4932363" y="1773238"/>
            <a:ext cx="41021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spcBef>
                <a:spcPct val="0"/>
              </a:spcBef>
              <a:buFont typeface="Wingdings" charset="2"/>
              <a:buChar char="v"/>
            </a:pPr>
            <a:r>
              <a:rPr lang="tr-TR" altLang="x-none" sz="1800">
                <a:latin typeface="Arial" charset="0"/>
              </a:rPr>
              <a:t>Mayıs 2012 </a:t>
            </a:r>
            <a:r>
              <a:rPr lang="mr-IN" altLang="x-none" sz="1800">
                <a:latin typeface="Arial" charset="0"/>
              </a:rPr>
              <a:t>–</a:t>
            </a:r>
            <a:r>
              <a:rPr lang="tr-TR" altLang="x-none" sz="1800">
                <a:latin typeface="Arial" charset="0"/>
              </a:rPr>
              <a:t> Kasım 2015</a:t>
            </a:r>
          </a:p>
          <a:p>
            <a:pPr eaLnBrk="1" hangingPunct="1">
              <a:spcBef>
                <a:spcPct val="0"/>
              </a:spcBef>
              <a:buFont typeface="Wingdings" charset="2"/>
              <a:buChar char="v"/>
            </a:pPr>
            <a:r>
              <a:rPr lang="tr-TR" altLang="x-none" sz="1800">
                <a:latin typeface="Arial" charset="0"/>
              </a:rPr>
              <a:t> n= 740</a:t>
            </a:r>
          </a:p>
          <a:p>
            <a:pPr eaLnBrk="1" hangingPunct="1">
              <a:spcBef>
                <a:spcPct val="0"/>
              </a:spcBef>
              <a:buFont typeface="Wingdings" charset="2"/>
              <a:buChar char="v"/>
            </a:pPr>
            <a:r>
              <a:rPr lang="tr-TR" altLang="x-none" sz="1800">
                <a:latin typeface="Arial" charset="0"/>
              </a:rPr>
              <a:t> 1,5 T mpMR + TRUS-bx+TPM-bx= 576</a:t>
            </a:r>
          </a:p>
        </p:txBody>
      </p:sp>
    </p:spTree>
    <p:extLst>
      <p:ext uri="{BB962C8B-B14F-4D97-AF65-F5344CB8AC3E}">
        <p14:creationId xmlns:p14="http://schemas.microsoft.com/office/powerpoint/2010/main" val="121829482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7" name="Resi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16632"/>
            <a:ext cx="6359525" cy="4377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38" name="Resi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6209432"/>
            <a:ext cx="3167063" cy="315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39" name="Metin kutusu 5"/>
          <p:cNvSpPr txBox="1">
            <a:spLocks noChangeArrowheads="1"/>
          </p:cNvSpPr>
          <p:nvPr/>
        </p:nvSpPr>
        <p:spPr bwMode="auto">
          <a:xfrm>
            <a:off x="251520" y="4581128"/>
            <a:ext cx="8640762" cy="1385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tr-TR" altLang="x-none" sz="1400" b="1" dirty="0" err="1">
                <a:latin typeface="Arial" charset="0"/>
              </a:rPr>
              <a:t>Diagnostic</a:t>
            </a:r>
            <a:r>
              <a:rPr lang="tr-TR" altLang="x-none" sz="1400" b="1" dirty="0">
                <a:latin typeface="Arial" charset="0"/>
              </a:rPr>
              <a:t> </a:t>
            </a:r>
            <a:r>
              <a:rPr lang="tr-TR" altLang="x-none" sz="1400" b="1" dirty="0" err="1">
                <a:latin typeface="Arial" charset="0"/>
              </a:rPr>
              <a:t>accuracy</a:t>
            </a:r>
            <a:r>
              <a:rPr lang="tr-TR" altLang="x-none" sz="1400" b="1" dirty="0">
                <a:latin typeface="Arial" charset="0"/>
              </a:rPr>
              <a:t> </a:t>
            </a:r>
            <a:r>
              <a:rPr lang="tr-TR" altLang="x-none" sz="1400" b="1" dirty="0" err="1">
                <a:latin typeface="Arial" charset="0"/>
              </a:rPr>
              <a:t>for</a:t>
            </a:r>
            <a:r>
              <a:rPr lang="tr-TR" altLang="x-none" sz="1400" b="1" dirty="0">
                <a:latin typeface="Arial" charset="0"/>
              </a:rPr>
              <a:t> </a:t>
            </a:r>
            <a:r>
              <a:rPr lang="tr-TR" altLang="x-none" sz="1400" b="1" dirty="0" err="1">
                <a:latin typeface="Arial" charset="0"/>
              </a:rPr>
              <a:t>detection</a:t>
            </a:r>
            <a:r>
              <a:rPr lang="tr-TR" altLang="x-none" sz="1400" b="1" dirty="0">
                <a:latin typeface="Arial" charset="0"/>
              </a:rPr>
              <a:t> of </a:t>
            </a:r>
            <a:r>
              <a:rPr lang="tr-TR" altLang="x-none" sz="1400" b="1" dirty="0" err="1">
                <a:latin typeface="Arial" charset="0"/>
              </a:rPr>
              <a:t>clinically</a:t>
            </a:r>
            <a:r>
              <a:rPr lang="tr-TR" altLang="x-none" sz="1400" b="1" dirty="0">
                <a:latin typeface="Arial" charset="0"/>
              </a:rPr>
              <a:t> </a:t>
            </a:r>
            <a:r>
              <a:rPr lang="tr-TR" altLang="x-none" sz="1400" b="1" dirty="0" err="1">
                <a:latin typeface="Arial" charset="0"/>
              </a:rPr>
              <a:t>significant</a:t>
            </a:r>
            <a:r>
              <a:rPr lang="tr-TR" altLang="x-none" sz="1400" b="1" dirty="0">
                <a:latin typeface="Arial" charset="0"/>
              </a:rPr>
              <a:t> </a:t>
            </a:r>
            <a:r>
              <a:rPr lang="tr-TR" altLang="x-none" sz="1400" b="1" dirty="0" err="1">
                <a:latin typeface="Arial" charset="0"/>
              </a:rPr>
              <a:t>cancer</a:t>
            </a:r>
            <a:r>
              <a:rPr lang="tr-TR" altLang="x-none" sz="1400" b="1" dirty="0">
                <a:latin typeface="Arial" charset="0"/>
              </a:rPr>
              <a:t> (</a:t>
            </a:r>
            <a:r>
              <a:rPr lang="tr-TR" altLang="x-none" sz="1400" b="1" dirty="0" err="1">
                <a:latin typeface="Arial" charset="0"/>
              </a:rPr>
              <a:t>primary</a:t>
            </a:r>
            <a:r>
              <a:rPr lang="tr-TR" altLang="x-none" sz="1400" b="1" dirty="0">
                <a:latin typeface="Arial" charset="0"/>
              </a:rPr>
              <a:t> </a:t>
            </a:r>
            <a:r>
              <a:rPr lang="tr-TR" altLang="x-none" sz="1400" b="1" dirty="0" err="1">
                <a:latin typeface="Arial" charset="0"/>
              </a:rPr>
              <a:t>definition</a:t>
            </a:r>
            <a:r>
              <a:rPr lang="tr-TR" altLang="x-none" sz="1400" b="1" dirty="0">
                <a:latin typeface="Arial" charset="0"/>
              </a:rPr>
              <a:t>) </a:t>
            </a:r>
            <a:r>
              <a:rPr lang="tr-TR" altLang="x-none" sz="1400" b="1" dirty="0" err="1">
                <a:latin typeface="Arial" charset="0"/>
              </a:rPr>
              <a:t>between</a:t>
            </a:r>
            <a:r>
              <a:rPr lang="tr-TR" altLang="x-none" sz="1400" b="1" dirty="0">
                <a:latin typeface="Arial" charset="0"/>
              </a:rPr>
              <a:t> MP-MRI </a:t>
            </a:r>
            <a:r>
              <a:rPr lang="tr-TR" altLang="x-none" sz="1400" b="1" dirty="0" err="1">
                <a:latin typeface="Arial" charset="0"/>
              </a:rPr>
              <a:t>and</a:t>
            </a:r>
            <a:r>
              <a:rPr lang="tr-TR" altLang="x-none" sz="1400" b="1" dirty="0">
                <a:latin typeface="Arial" charset="0"/>
              </a:rPr>
              <a:t> TPM-</a:t>
            </a:r>
            <a:r>
              <a:rPr lang="tr-TR" altLang="x-none" sz="1400" b="1" dirty="0" err="1">
                <a:latin typeface="Arial" charset="0"/>
              </a:rPr>
              <a:t>biopsy</a:t>
            </a:r>
            <a:br>
              <a:rPr lang="tr-TR" altLang="x-none" sz="1400" b="1" dirty="0">
                <a:latin typeface="Arial" charset="0"/>
              </a:rPr>
            </a:br>
            <a:r>
              <a:rPr lang="tr-TR" altLang="x-none" sz="1400" dirty="0">
                <a:latin typeface="Arial" charset="0"/>
              </a:rPr>
              <a:t>MP-MRI=</a:t>
            </a:r>
            <a:r>
              <a:rPr lang="tr-TR" altLang="x-none" sz="1400" dirty="0" err="1">
                <a:latin typeface="Arial" charset="0"/>
              </a:rPr>
              <a:t>multi-parametric</a:t>
            </a:r>
            <a:r>
              <a:rPr lang="tr-TR" altLang="x-none" sz="1400" dirty="0">
                <a:latin typeface="Arial" charset="0"/>
              </a:rPr>
              <a:t> MRI. TPM-</a:t>
            </a:r>
            <a:r>
              <a:rPr lang="tr-TR" altLang="x-none" sz="1400" dirty="0" err="1">
                <a:latin typeface="Arial" charset="0"/>
              </a:rPr>
              <a:t>biopsy</a:t>
            </a:r>
            <a:r>
              <a:rPr lang="tr-TR" altLang="x-none" sz="1400" dirty="0">
                <a:latin typeface="Arial" charset="0"/>
              </a:rPr>
              <a:t>=</a:t>
            </a:r>
            <a:r>
              <a:rPr lang="tr-TR" altLang="x-none" sz="1400" dirty="0" err="1">
                <a:latin typeface="Arial" charset="0"/>
              </a:rPr>
              <a:t>template</a:t>
            </a:r>
            <a:r>
              <a:rPr lang="tr-TR" altLang="x-none" sz="1400" dirty="0">
                <a:latin typeface="Arial" charset="0"/>
              </a:rPr>
              <a:t> </a:t>
            </a:r>
            <a:r>
              <a:rPr lang="tr-TR" altLang="x-none" sz="1400" dirty="0" err="1">
                <a:latin typeface="Arial" charset="0"/>
              </a:rPr>
              <a:t>prostate</a:t>
            </a:r>
            <a:r>
              <a:rPr lang="tr-TR" altLang="x-none" sz="1400" dirty="0">
                <a:latin typeface="Arial" charset="0"/>
              </a:rPr>
              <a:t> </a:t>
            </a:r>
            <a:r>
              <a:rPr lang="tr-TR" altLang="x-none" sz="1400" dirty="0" err="1">
                <a:latin typeface="Arial" charset="0"/>
              </a:rPr>
              <a:t>mapping</a:t>
            </a:r>
            <a:r>
              <a:rPr lang="tr-TR" altLang="x-none" sz="1400" dirty="0">
                <a:latin typeface="Arial" charset="0"/>
              </a:rPr>
              <a:t> </a:t>
            </a:r>
            <a:r>
              <a:rPr lang="tr-TR" altLang="x-none" sz="1400" dirty="0" err="1">
                <a:latin typeface="Arial" charset="0"/>
              </a:rPr>
              <a:t>biopsy</a:t>
            </a:r>
            <a:r>
              <a:rPr lang="tr-TR" altLang="x-none" sz="1400" dirty="0">
                <a:latin typeface="Arial" charset="0"/>
              </a:rPr>
              <a:t>. </a:t>
            </a:r>
            <a:r>
              <a:rPr lang="tr-TR" altLang="x-none" sz="1400" dirty="0" err="1">
                <a:latin typeface="Arial" charset="0"/>
              </a:rPr>
              <a:t>Pie</a:t>
            </a:r>
            <a:r>
              <a:rPr lang="tr-TR" altLang="x-none" sz="1400" dirty="0">
                <a:latin typeface="Arial" charset="0"/>
              </a:rPr>
              <a:t> </a:t>
            </a:r>
            <a:r>
              <a:rPr lang="tr-TR" altLang="x-none" sz="1400" dirty="0" err="1">
                <a:latin typeface="Arial" charset="0"/>
              </a:rPr>
              <a:t>charts</a:t>
            </a:r>
            <a:r>
              <a:rPr lang="tr-TR" altLang="x-none" sz="1400" dirty="0">
                <a:latin typeface="Arial" charset="0"/>
              </a:rPr>
              <a:t> </a:t>
            </a:r>
            <a:r>
              <a:rPr lang="tr-TR" altLang="x-none" sz="1400" dirty="0" err="1">
                <a:latin typeface="Arial" charset="0"/>
              </a:rPr>
              <a:t>represent</a:t>
            </a:r>
            <a:r>
              <a:rPr lang="tr-TR" altLang="x-none" sz="1400" dirty="0">
                <a:latin typeface="Arial" charset="0"/>
              </a:rPr>
              <a:t> </a:t>
            </a:r>
            <a:r>
              <a:rPr lang="tr-TR" altLang="x-none" sz="1400" dirty="0" err="1">
                <a:latin typeface="Arial" charset="0"/>
              </a:rPr>
              <a:t>actual</a:t>
            </a:r>
            <a:r>
              <a:rPr lang="tr-TR" altLang="x-none" sz="1400" dirty="0">
                <a:latin typeface="Arial" charset="0"/>
              </a:rPr>
              <a:t> MP-MRI </a:t>
            </a:r>
            <a:r>
              <a:rPr lang="tr-TR" altLang="x-none" sz="1400" dirty="0" err="1">
                <a:latin typeface="Arial" charset="0"/>
              </a:rPr>
              <a:t>scores</a:t>
            </a:r>
            <a:r>
              <a:rPr lang="tr-TR" altLang="x-none" sz="1400" dirty="0">
                <a:latin typeface="Arial" charset="0"/>
              </a:rPr>
              <a:t> 1–5. </a:t>
            </a:r>
            <a:r>
              <a:rPr lang="tr-TR" altLang="x-none" sz="1400" dirty="0" err="1">
                <a:latin typeface="Arial" charset="0"/>
              </a:rPr>
              <a:t>Sensitivity</a:t>
            </a:r>
            <a:r>
              <a:rPr lang="tr-TR" altLang="x-none" sz="1400" dirty="0">
                <a:latin typeface="Arial" charset="0"/>
              </a:rPr>
              <a:t> 93% (95% CI 88–96), </a:t>
            </a:r>
            <a:r>
              <a:rPr lang="tr-TR" altLang="x-none" sz="1400" dirty="0" err="1">
                <a:latin typeface="Arial" charset="0"/>
              </a:rPr>
              <a:t>positive</a:t>
            </a:r>
            <a:r>
              <a:rPr lang="tr-TR" altLang="x-none" sz="1400" dirty="0">
                <a:latin typeface="Arial" charset="0"/>
              </a:rPr>
              <a:t> </a:t>
            </a:r>
            <a:r>
              <a:rPr lang="tr-TR" altLang="x-none" sz="1400" dirty="0" err="1">
                <a:latin typeface="Arial" charset="0"/>
              </a:rPr>
              <a:t>predictive</a:t>
            </a:r>
            <a:r>
              <a:rPr lang="tr-TR" altLang="x-none" sz="1400" dirty="0">
                <a:latin typeface="Arial" charset="0"/>
              </a:rPr>
              <a:t> </a:t>
            </a:r>
            <a:r>
              <a:rPr lang="tr-TR" altLang="x-none" sz="1400" dirty="0" err="1">
                <a:latin typeface="Arial" charset="0"/>
              </a:rPr>
              <a:t>value</a:t>
            </a:r>
            <a:r>
              <a:rPr lang="tr-TR" altLang="x-none" sz="1400" dirty="0">
                <a:latin typeface="Arial" charset="0"/>
              </a:rPr>
              <a:t> 51% (46–56), </a:t>
            </a:r>
            <a:r>
              <a:rPr lang="tr-TR" altLang="x-none" sz="1400" dirty="0" err="1">
                <a:latin typeface="Arial" charset="0"/>
              </a:rPr>
              <a:t>specificity</a:t>
            </a:r>
            <a:r>
              <a:rPr lang="tr-TR" altLang="x-none" sz="1400" dirty="0">
                <a:latin typeface="Arial" charset="0"/>
              </a:rPr>
              <a:t> 41% (36–46), </a:t>
            </a:r>
            <a:r>
              <a:rPr lang="tr-TR" altLang="x-none" sz="1400" dirty="0" err="1">
                <a:latin typeface="Arial" charset="0"/>
              </a:rPr>
              <a:t>negative</a:t>
            </a:r>
            <a:r>
              <a:rPr lang="tr-TR" altLang="x-none" sz="1400" dirty="0">
                <a:latin typeface="Arial" charset="0"/>
              </a:rPr>
              <a:t> </a:t>
            </a:r>
            <a:r>
              <a:rPr lang="tr-TR" altLang="x-none" sz="1400" dirty="0" err="1">
                <a:latin typeface="Arial" charset="0"/>
              </a:rPr>
              <a:t>predictive</a:t>
            </a:r>
            <a:r>
              <a:rPr lang="tr-TR" altLang="x-none" sz="1400" dirty="0">
                <a:latin typeface="Arial" charset="0"/>
              </a:rPr>
              <a:t> </a:t>
            </a:r>
            <a:r>
              <a:rPr lang="tr-TR" altLang="x-none" sz="1400" dirty="0" err="1">
                <a:latin typeface="Arial" charset="0"/>
              </a:rPr>
              <a:t>value</a:t>
            </a:r>
            <a:r>
              <a:rPr lang="tr-TR" altLang="x-none" sz="1400" dirty="0">
                <a:latin typeface="Arial" charset="0"/>
              </a:rPr>
              <a:t> 89% (83–94).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tr-TR" altLang="x-none" sz="1400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962178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692150"/>
            <a:ext cx="8913813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2" name="Resim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817" y="6294438"/>
            <a:ext cx="3167063" cy="315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3" name="Metin kutusu 3"/>
          <p:cNvSpPr txBox="1">
            <a:spLocks noChangeArrowheads="1"/>
          </p:cNvSpPr>
          <p:nvPr/>
        </p:nvSpPr>
        <p:spPr bwMode="auto">
          <a:xfrm>
            <a:off x="244475" y="4540250"/>
            <a:ext cx="8640763" cy="175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tr-TR" altLang="x-none" sz="1800" b="1">
                <a:latin typeface="Arial" charset="0"/>
              </a:rPr>
              <a:t>Diagnostic accuracy for detection of clinically significant cancer (primary definition) between TRUS-biopsy and TPM-biopsy</a:t>
            </a:r>
            <a:br>
              <a:rPr lang="tr-TR" altLang="x-none" sz="1800" b="1">
                <a:latin typeface="Arial" charset="0"/>
              </a:rPr>
            </a:br>
            <a:r>
              <a:rPr lang="tr-TR" altLang="x-none" sz="1800">
                <a:latin typeface="Arial" charset="0"/>
              </a:rPr>
              <a:t>TRUS-biopsy=transrectal ultrasound-guided prostate biopsy. TPM-biopsy=template prostate mapping biopsy. Sensitivity 48% (95% CI 42–55), positive predictive value 90% (83–94), specificity 96% (94–98), negative predictive value 74% (69–78)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tr-TR" altLang="x-none" sz="180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8774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Başlık 1"/>
          <p:cNvSpPr>
            <a:spLocks noGrp="1"/>
          </p:cNvSpPr>
          <p:nvPr>
            <p:ph type="title"/>
          </p:nvPr>
        </p:nvSpPr>
        <p:spPr>
          <a:xfrm>
            <a:off x="0" y="274638"/>
            <a:ext cx="8964613" cy="1143000"/>
          </a:xfrm>
        </p:spPr>
        <p:txBody>
          <a:bodyPr/>
          <a:lstStyle/>
          <a:p>
            <a:pPr algn="l" eaLnBrk="1" hangingPunct="1"/>
            <a:r>
              <a:rPr lang="tr-TR" altLang="x-none" sz="2800" b="1" u="sng"/>
              <a:t>Sistematik TRUS-prostat biyopsi (↑PSA ve/veya DRM+) </a:t>
            </a:r>
            <a:r>
              <a:rPr lang="tr-TR" altLang="x-none" sz="2800" b="1"/>
              <a:t>dezavantajları: 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1397000"/>
          </a:xfrm>
        </p:spPr>
        <p:txBody>
          <a:bodyPr/>
          <a:lstStyle/>
          <a:p>
            <a:pPr eaLnBrk="1" hangingPunct="1">
              <a:lnSpc>
                <a:spcPct val="150000"/>
              </a:lnSpc>
              <a:buFont typeface="Wingdings" charset="2"/>
              <a:buChar char="v"/>
            </a:pPr>
            <a:r>
              <a:rPr lang="tr-TR" altLang="x-none" sz="2800"/>
              <a:t> %20 klinik önemli Pca atlanmaktadır (örnekleme hatası, özellikle prostat anterior kısmı)</a:t>
            </a:r>
          </a:p>
        </p:txBody>
      </p:sp>
      <p:sp>
        <p:nvSpPr>
          <p:cNvPr id="4" name="İçerik Yer Tutucusu 2"/>
          <p:cNvSpPr txBox="1">
            <a:spLocks/>
          </p:cNvSpPr>
          <p:nvPr/>
        </p:nvSpPr>
        <p:spPr bwMode="auto">
          <a:xfrm>
            <a:off x="457200" y="3500438"/>
            <a:ext cx="8229600" cy="139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lnSpc>
                <a:spcPct val="150000"/>
              </a:lnSpc>
              <a:buFont typeface="Wingdings" charset="2"/>
              <a:buChar char="v"/>
            </a:pPr>
            <a:r>
              <a:rPr lang="tr-TR" altLang="x-none" sz="2800"/>
              <a:t> Yüksek oranda klinik önemsiz Pca tanısının konması, takibinde aşırı tedavi uygulanabilir (overtreatment)</a:t>
            </a:r>
          </a:p>
        </p:txBody>
      </p:sp>
      <p:sp>
        <p:nvSpPr>
          <p:cNvPr id="17412" name="Metin kutusu 4"/>
          <p:cNvSpPr txBox="1">
            <a:spLocks noChangeArrowheads="1"/>
          </p:cNvSpPr>
          <p:nvPr/>
        </p:nvSpPr>
        <p:spPr bwMode="auto">
          <a:xfrm>
            <a:off x="251520" y="6165304"/>
            <a:ext cx="33115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tr-TR" altLang="x-none" sz="1800">
                <a:latin typeface="Arial" charset="0"/>
              </a:rPr>
              <a:t>Fulterer</a:t>
            </a:r>
            <a:r>
              <a:rPr lang="tr-TR" altLang="x-none" sz="1800" dirty="0">
                <a:latin typeface="Arial" charset="0"/>
              </a:rPr>
              <a:t> et al, </a:t>
            </a:r>
            <a:r>
              <a:rPr lang="tr-TR" altLang="x-none" sz="1800" dirty="0" err="1">
                <a:latin typeface="Arial" charset="0"/>
              </a:rPr>
              <a:t>Eur</a:t>
            </a:r>
            <a:r>
              <a:rPr lang="tr-TR" altLang="x-none" sz="1800" dirty="0">
                <a:latin typeface="Arial" charset="0"/>
              </a:rPr>
              <a:t> </a:t>
            </a:r>
            <a:r>
              <a:rPr lang="tr-TR" altLang="x-none" sz="1800" dirty="0" err="1">
                <a:latin typeface="Arial" charset="0"/>
              </a:rPr>
              <a:t>Urol</a:t>
            </a:r>
            <a:r>
              <a:rPr lang="tr-TR" altLang="x-none" sz="1800" dirty="0">
                <a:latin typeface="Arial" charset="0"/>
              </a:rPr>
              <a:t>, 2015</a:t>
            </a:r>
          </a:p>
        </p:txBody>
      </p:sp>
    </p:spTree>
    <p:extLst>
      <p:ext uri="{BB962C8B-B14F-4D97-AF65-F5344CB8AC3E}">
        <p14:creationId xmlns:p14="http://schemas.microsoft.com/office/powerpoint/2010/main" val="1952942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5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115888"/>
            <a:ext cx="8064500" cy="614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6" name="Resim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801" y="6542088"/>
            <a:ext cx="3167063" cy="315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Yuvarlatılmış Dikdörtgen 3"/>
          <p:cNvSpPr/>
          <p:nvPr/>
        </p:nvSpPr>
        <p:spPr>
          <a:xfrm>
            <a:off x="557213" y="1268413"/>
            <a:ext cx="8047037" cy="360362"/>
          </a:xfrm>
          <a:prstGeom prst="roundRect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x-none" altLang="x-none" sz="1800">
              <a:solidFill>
                <a:srgbClr val="FFFFFF"/>
              </a:solidFill>
              <a:ea typeface="Arial" charset="0"/>
              <a:cs typeface="Arial" charset="0"/>
            </a:endParaRPr>
          </a:p>
        </p:txBody>
      </p:sp>
      <p:sp>
        <p:nvSpPr>
          <p:cNvPr id="5" name="Yuvarlatılmış Dikdörtgen 4"/>
          <p:cNvSpPr/>
          <p:nvPr/>
        </p:nvSpPr>
        <p:spPr>
          <a:xfrm>
            <a:off x="557213" y="3190875"/>
            <a:ext cx="8047037" cy="360363"/>
          </a:xfrm>
          <a:prstGeom prst="roundRect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x-none" altLang="x-none" sz="1800">
              <a:solidFill>
                <a:srgbClr val="FFFFFF"/>
              </a:solidFill>
              <a:ea typeface="Arial" charset="0"/>
              <a:cs typeface="Arial" charset="0"/>
            </a:endParaRPr>
          </a:p>
        </p:txBody>
      </p:sp>
      <p:sp>
        <p:nvSpPr>
          <p:cNvPr id="6" name="Yuvarlatılmış Dikdörtgen 5"/>
          <p:cNvSpPr/>
          <p:nvPr/>
        </p:nvSpPr>
        <p:spPr>
          <a:xfrm>
            <a:off x="557213" y="4862513"/>
            <a:ext cx="8047037" cy="358775"/>
          </a:xfrm>
          <a:prstGeom prst="roundRect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x-none" altLang="x-none" sz="1800">
              <a:solidFill>
                <a:srgbClr val="FFFFFF"/>
              </a:solidFill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7960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İçerik Yer Tutucusu 2"/>
          <p:cNvSpPr>
            <a:spLocks noGrp="1"/>
          </p:cNvSpPr>
          <p:nvPr>
            <p:ph idx="1"/>
          </p:nvPr>
        </p:nvSpPr>
        <p:spPr>
          <a:xfrm>
            <a:off x="466725" y="1844675"/>
            <a:ext cx="8229600" cy="4525963"/>
          </a:xfrm>
        </p:spPr>
        <p:txBody>
          <a:bodyPr/>
          <a:lstStyle/>
          <a:p>
            <a:pPr marL="0" indent="0" eaLnBrk="1" hangingPunct="1">
              <a:buFont typeface="Arial" charset="0"/>
              <a:buNone/>
            </a:pPr>
            <a:r>
              <a:rPr lang="tr-TR" altLang="x-none" b="1" dirty="0" err="1"/>
              <a:t>In</a:t>
            </a:r>
            <a:r>
              <a:rPr lang="tr-TR" altLang="x-none" b="1" dirty="0"/>
              <a:t> </a:t>
            </a:r>
            <a:r>
              <a:rPr lang="tr-TR" altLang="x-none" b="1" dirty="0" err="1"/>
              <a:t>conclusion</a:t>
            </a:r>
            <a:r>
              <a:rPr lang="tr-TR" altLang="x-none" dirty="0"/>
              <a:t>, TRUS-</a:t>
            </a:r>
            <a:r>
              <a:rPr lang="tr-TR" altLang="x-none" dirty="0" err="1"/>
              <a:t>biopsy</a:t>
            </a:r>
            <a:r>
              <a:rPr lang="tr-TR" altLang="x-none" dirty="0"/>
              <a:t> </a:t>
            </a:r>
            <a:r>
              <a:rPr lang="tr-TR" altLang="x-none" dirty="0" err="1"/>
              <a:t>performs</a:t>
            </a:r>
            <a:r>
              <a:rPr lang="tr-TR" altLang="x-none" dirty="0"/>
              <a:t> </a:t>
            </a:r>
            <a:r>
              <a:rPr lang="tr-TR" altLang="x-none" dirty="0" err="1"/>
              <a:t>poorly</a:t>
            </a:r>
            <a:r>
              <a:rPr lang="tr-TR" altLang="x-none" dirty="0"/>
              <a:t> as a </a:t>
            </a:r>
            <a:r>
              <a:rPr lang="tr-TR" altLang="x-none" dirty="0" err="1"/>
              <a:t>diagnostic</a:t>
            </a:r>
            <a:r>
              <a:rPr lang="tr-TR" altLang="x-none" dirty="0"/>
              <a:t> test </a:t>
            </a:r>
            <a:r>
              <a:rPr lang="tr-TR" altLang="x-none" dirty="0" err="1"/>
              <a:t>for</a:t>
            </a:r>
            <a:r>
              <a:rPr lang="tr-TR" altLang="x-none" dirty="0"/>
              <a:t> </a:t>
            </a:r>
            <a:r>
              <a:rPr lang="tr-TR" altLang="x-none" dirty="0" err="1"/>
              <a:t>clinically</a:t>
            </a:r>
            <a:r>
              <a:rPr lang="tr-TR" altLang="x-none" dirty="0"/>
              <a:t> </a:t>
            </a:r>
            <a:r>
              <a:rPr lang="tr-TR" altLang="x-none" dirty="0" err="1"/>
              <a:t>significant</a:t>
            </a:r>
            <a:r>
              <a:rPr lang="tr-TR" altLang="x-none" dirty="0"/>
              <a:t> </a:t>
            </a:r>
            <a:r>
              <a:rPr lang="tr-TR" altLang="x-none" dirty="0" err="1"/>
              <a:t>prostate</a:t>
            </a:r>
            <a:r>
              <a:rPr lang="tr-TR" altLang="x-none" dirty="0"/>
              <a:t> </a:t>
            </a:r>
            <a:r>
              <a:rPr lang="tr-TR" altLang="x-none" dirty="0" err="1"/>
              <a:t>cancer</a:t>
            </a:r>
            <a:r>
              <a:rPr lang="tr-TR" altLang="x-none" dirty="0"/>
              <a:t>. </a:t>
            </a:r>
            <a:r>
              <a:rPr lang="tr-TR" altLang="x-none" b="1" dirty="0">
                <a:solidFill>
                  <a:srgbClr val="FF0000"/>
                </a:solidFill>
              </a:rPr>
              <a:t>MP-MRI, </a:t>
            </a:r>
            <a:r>
              <a:rPr lang="tr-TR" altLang="x-none" b="1" dirty="0" err="1">
                <a:solidFill>
                  <a:srgbClr val="FF0000"/>
                </a:solidFill>
              </a:rPr>
              <a:t>used</a:t>
            </a:r>
            <a:r>
              <a:rPr lang="tr-TR" altLang="x-none" b="1" dirty="0">
                <a:solidFill>
                  <a:srgbClr val="FF0000"/>
                </a:solidFill>
              </a:rPr>
              <a:t> as a </a:t>
            </a:r>
            <a:r>
              <a:rPr lang="tr-TR" altLang="x-none" b="1" dirty="0" err="1">
                <a:solidFill>
                  <a:srgbClr val="FF0000"/>
                </a:solidFill>
              </a:rPr>
              <a:t>triage</a:t>
            </a:r>
            <a:r>
              <a:rPr lang="tr-TR" altLang="x-none" b="1" dirty="0">
                <a:solidFill>
                  <a:srgbClr val="FF0000"/>
                </a:solidFill>
              </a:rPr>
              <a:t> test </a:t>
            </a:r>
            <a:r>
              <a:rPr lang="tr-TR" altLang="x-none" b="1" dirty="0" err="1">
                <a:solidFill>
                  <a:srgbClr val="FF0000"/>
                </a:solidFill>
              </a:rPr>
              <a:t>before</a:t>
            </a:r>
            <a:r>
              <a:rPr lang="tr-TR" altLang="x-none" b="1" dirty="0">
                <a:solidFill>
                  <a:srgbClr val="FF0000"/>
                </a:solidFill>
              </a:rPr>
              <a:t> </a:t>
            </a:r>
            <a:r>
              <a:rPr lang="tr-TR" altLang="x-none" b="1" dirty="0" err="1">
                <a:solidFill>
                  <a:srgbClr val="FF0000"/>
                </a:solidFill>
              </a:rPr>
              <a:t>first</a:t>
            </a:r>
            <a:r>
              <a:rPr lang="tr-TR" altLang="x-none" b="1" dirty="0">
                <a:solidFill>
                  <a:srgbClr val="FF0000"/>
                </a:solidFill>
              </a:rPr>
              <a:t> </a:t>
            </a:r>
            <a:r>
              <a:rPr lang="tr-TR" altLang="x-none" b="1" dirty="0" err="1">
                <a:solidFill>
                  <a:srgbClr val="FF0000"/>
                </a:solidFill>
              </a:rPr>
              <a:t>prostate</a:t>
            </a:r>
            <a:r>
              <a:rPr lang="tr-TR" altLang="x-none" b="1" dirty="0">
                <a:solidFill>
                  <a:srgbClr val="FF0000"/>
                </a:solidFill>
              </a:rPr>
              <a:t> </a:t>
            </a:r>
            <a:r>
              <a:rPr lang="tr-TR" altLang="x-none" b="1" dirty="0" err="1">
                <a:solidFill>
                  <a:srgbClr val="FF0000"/>
                </a:solidFill>
              </a:rPr>
              <a:t>biopsy</a:t>
            </a:r>
            <a:r>
              <a:rPr lang="tr-TR" altLang="x-none" b="1" dirty="0">
                <a:solidFill>
                  <a:srgbClr val="FF0000"/>
                </a:solidFill>
              </a:rPr>
              <a:t>, </a:t>
            </a:r>
            <a:r>
              <a:rPr lang="tr-TR" altLang="x-none" b="1" dirty="0" err="1">
                <a:solidFill>
                  <a:srgbClr val="FF0000"/>
                </a:solidFill>
              </a:rPr>
              <a:t>could</a:t>
            </a:r>
            <a:r>
              <a:rPr lang="tr-TR" altLang="x-none" b="1" dirty="0">
                <a:solidFill>
                  <a:srgbClr val="FF0000"/>
                </a:solidFill>
              </a:rPr>
              <a:t> </a:t>
            </a:r>
            <a:r>
              <a:rPr lang="tr-TR" altLang="x-none" b="1" dirty="0" err="1">
                <a:solidFill>
                  <a:srgbClr val="FF0000"/>
                </a:solidFill>
              </a:rPr>
              <a:t>identify</a:t>
            </a:r>
            <a:r>
              <a:rPr lang="tr-TR" altLang="x-none" b="1" dirty="0">
                <a:solidFill>
                  <a:srgbClr val="FF0000"/>
                </a:solidFill>
              </a:rPr>
              <a:t> a </a:t>
            </a:r>
            <a:r>
              <a:rPr lang="tr-TR" altLang="x-none" b="1" dirty="0" err="1">
                <a:solidFill>
                  <a:srgbClr val="FF0000"/>
                </a:solidFill>
              </a:rPr>
              <a:t>quarter</a:t>
            </a:r>
            <a:r>
              <a:rPr lang="tr-TR" altLang="x-none" b="1" dirty="0">
                <a:solidFill>
                  <a:srgbClr val="FF0000"/>
                </a:solidFill>
              </a:rPr>
              <a:t> of men </a:t>
            </a:r>
            <a:r>
              <a:rPr lang="tr-TR" altLang="x-none" b="1" dirty="0" err="1">
                <a:solidFill>
                  <a:srgbClr val="FF0000"/>
                </a:solidFill>
              </a:rPr>
              <a:t>who</a:t>
            </a:r>
            <a:r>
              <a:rPr lang="tr-TR" altLang="x-none" b="1" dirty="0">
                <a:solidFill>
                  <a:srgbClr val="FF0000"/>
                </a:solidFill>
              </a:rPr>
              <a:t> </a:t>
            </a:r>
            <a:r>
              <a:rPr lang="tr-TR" altLang="x-none" b="1" dirty="0" err="1">
                <a:solidFill>
                  <a:srgbClr val="FF0000"/>
                </a:solidFill>
              </a:rPr>
              <a:t>might</a:t>
            </a:r>
            <a:r>
              <a:rPr lang="tr-TR" altLang="x-none" b="1" dirty="0">
                <a:solidFill>
                  <a:srgbClr val="FF0000"/>
                </a:solidFill>
              </a:rPr>
              <a:t> </a:t>
            </a:r>
            <a:r>
              <a:rPr lang="tr-TR" altLang="x-none" b="1" dirty="0" err="1">
                <a:solidFill>
                  <a:srgbClr val="FF0000"/>
                </a:solidFill>
              </a:rPr>
              <a:t>safely</a:t>
            </a:r>
            <a:r>
              <a:rPr lang="tr-TR" altLang="x-none" b="1" dirty="0">
                <a:solidFill>
                  <a:srgbClr val="FF0000"/>
                </a:solidFill>
              </a:rPr>
              <a:t> </a:t>
            </a:r>
            <a:r>
              <a:rPr lang="tr-TR" altLang="x-none" b="1" dirty="0" err="1">
                <a:solidFill>
                  <a:srgbClr val="FF0000"/>
                </a:solidFill>
              </a:rPr>
              <a:t>avoid</a:t>
            </a:r>
            <a:r>
              <a:rPr lang="tr-TR" altLang="x-none" b="1" dirty="0">
                <a:solidFill>
                  <a:srgbClr val="FF0000"/>
                </a:solidFill>
              </a:rPr>
              <a:t> an </a:t>
            </a:r>
            <a:r>
              <a:rPr lang="tr-TR" altLang="x-none" b="1" dirty="0" err="1">
                <a:solidFill>
                  <a:srgbClr val="FF0000"/>
                </a:solidFill>
              </a:rPr>
              <a:t>unnecessary</a:t>
            </a:r>
            <a:r>
              <a:rPr lang="tr-TR" altLang="x-none" b="1" dirty="0">
                <a:solidFill>
                  <a:srgbClr val="FF0000"/>
                </a:solidFill>
              </a:rPr>
              <a:t> </a:t>
            </a:r>
            <a:r>
              <a:rPr lang="tr-TR" altLang="x-none" b="1" dirty="0" err="1">
                <a:solidFill>
                  <a:srgbClr val="FF0000"/>
                </a:solidFill>
              </a:rPr>
              <a:t>biopsy</a:t>
            </a:r>
            <a:r>
              <a:rPr lang="tr-TR" altLang="x-none" b="1" dirty="0">
                <a:solidFill>
                  <a:srgbClr val="FF0000"/>
                </a:solidFill>
              </a:rPr>
              <a:t> </a:t>
            </a:r>
            <a:r>
              <a:rPr lang="tr-TR" altLang="x-none" b="1" dirty="0" err="1">
                <a:solidFill>
                  <a:srgbClr val="FF0000"/>
                </a:solidFill>
              </a:rPr>
              <a:t>and</a:t>
            </a:r>
            <a:r>
              <a:rPr lang="tr-TR" altLang="x-none" b="1" dirty="0">
                <a:solidFill>
                  <a:srgbClr val="FF0000"/>
                </a:solidFill>
              </a:rPr>
              <a:t> </a:t>
            </a:r>
            <a:r>
              <a:rPr lang="tr-TR" altLang="x-none" b="1" dirty="0" err="1">
                <a:solidFill>
                  <a:srgbClr val="FF0000"/>
                </a:solidFill>
              </a:rPr>
              <a:t>might</a:t>
            </a:r>
            <a:r>
              <a:rPr lang="tr-TR" altLang="x-none" b="1" dirty="0">
                <a:solidFill>
                  <a:srgbClr val="FF0000"/>
                </a:solidFill>
              </a:rPr>
              <a:t> </a:t>
            </a:r>
            <a:r>
              <a:rPr lang="tr-TR" altLang="x-none" b="1" dirty="0" err="1">
                <a:solidFill>
                  <a:srgbClr val="FF0000"/>
                </a:solidFill>
              </a:rPr>
              <a:t>improve</a:t>
            </a:r>
            <a:r>
              <a:rPr lang="tr-TR" altLang="x-none" b="1" dirty="0">
                <a:solidFill>
                  <a:srgbClr val="FF0000"/>
                </a:solidFill>
              </a:rPr>
              <a:t> </a:t>
            </a:r>
            <a:r>
              <a:rPr lang="tr-TR" altLang="x-none" b="1" dirty="0" err="1">
                <a:solidFill>
                  <a:srgbClr val="FF0000"/>
                </a:solidFill>
              </a:rPr>
              <a:t>the</a:t>
            </a:r>
            <a:r>
              <a:rPr lang="tr-TR" altLang="x-none" b="1" dirty="0">
                <a:solidFill>
                  <a:srgbClr val="FF0000"/>
                </a:solidFill>
              </a:rPr>
              <a:t> </a:t>
            </a:r>
            <a:r>
              <a:rPr lang="tr-TR" altLang="x-none" b="1" dirty="0" err="1">
                <a:solidFill>
                  <a:srgbClr val="FF0000"/>
                </a:solidFill>
              </a:rPr>
              <a:t>detection</a:t>
            </a:r>
            <a:r>
              <a:rPr lang="tr-TR" altLang="x-none" b="1" dirty="0">
                <a:solidFill>
                  <a:srgbClr val="FF0000"/>
                </a:solidFill>
              </a:rPr>
              <a:t> of </a:t>
            </a:r>
            <a:r>
              <a:rPr lang="tr-TR" altLang="x-none" b="1" dirty="0" err="1">
                <a:solidFill>
                  <a:srgbClr val="FF0000"/>
                </a:solidFill>
              </a:rPr>
              <a:t>clinically</a:t>
            </a:r>
            <a:r>
              <a:rPr lang="tr-TR" altLang="x-none" b="1" dirty="0">
                <a:solidFill>
                  <a:srgbClr val="FF0000"/>
                </a:solidFill>
              </a:rPr>
              <a:t> </a:t>
            </a:r>
            <a:r>
              <a:rPr lang="tr-TR" altLang="x-none" b="1" dirty="0" err="1">
                <a:solidFill>
                  <a:srgbClr val="FF0000"/>
                </a:solidFill>
              </a:rPr>
              <a:t>significant</a:t>
            </a:r>
            <a:r>
              <a:rPr lang="tr-TR" altLang="x-none" b="1" dirty="0">
                <a:solidFill>
                  <a:srgbClr val="FF0000"/>
                </a:solidFill>
              </a:rPr>
              <a:t> </a:t>
            </a:r>
            <a:r>
              <a:rPr lang="tr-TR" altLang="x-none" b="1" dirty="0" err="1">
                <a:solidFill>
                  <a:srgbClr val="FF0000"/>
                </a:solidFill>
              </a:rPr>
              <a:t>cancer</a:t>
            </a:r>
            <a:r>
              <a:rPr lang="tr-TR" altLang="x-none" dirty="0"/>
              <a:t>. </a:t>
            </a:r>
          </a:p>
        </p:txBody>
      </p:sp>
      <p:pic>
        <p:nvPicPr>
          <p:cNvPr id="43010" name="Resi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25" y="44450"/>
            <a:ext cx="7818438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1" name="Resi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6501607"/>
            <a:ext cx="3167063" cy="315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4" name="Metin kutusu 5"/>
          <p:cNvSpPr txBox="1">
            <a:spLocks noChangeArrowheads="1"/>
          </p:cNvSpPr>
          <p:nvPr/>
        </p:nvSpPr>
        <p:spPr bwMode="auto">
          <a:xfrm>
            <a:off x="303163" y="5301208"/>
            <a:ext cx="8424862" cy="646112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spcBef>
                <a:spcPct val="0"/>
              </a:spcBef>
              <a:buFont typeface="Wingdings" charset="2"/>
              <a:buChar char="v"/>
            </a:pPr>
            <a:r>
              <a:rPr lang="tr-TR" altLang="x-none" sz="1800" b="1">
                <a:latin typeface="Arial" charset="0"/>
              </a:rPr>
              <a:t>%27 </a:t>
            </a:r>
            <a:r>
              <a:rPr lang="tr-TR" altLang="x-none" sz="1800" b="1" dirty="0" err="1">
                <a:latin typeface="Arial" charset="0"/>
              </a:rPr>
              <a:t>primer</a:t>
            </a:r>
            <a:r>
              <a:rPr lang="tr-TR" altLang="x-none" sz="1800" b="1" dirty="0">
                <a:latin typeface="Arial" charset="0"/>
              </a:rPr>
              <a:t> biyopsi yapılmayabilir, </a:t>
            </a:r>
          </a:p>
          <a:p>
            <a:pPr eaLnBrk="1" hangingPunct="1">
              <a:spcBef>
                <a:spcPct val="0"/>
              </a:spcBef>
              <a:buFont typeface="Wingdings" charset="2"/>
              <a:buChar char="v"/>
            </a:pPr>
            <a:r>
              <a:rPr lang="tr-TR" altLang="x-none" sz="1800" b="1" dirty="0">
                <a:latin typeface="Arial" charset="0"/>
              </a:rPr>
              <a:t>%5 daha az klinik önemsiz </a:t>
            </a:r>
            <a:r>
              <a:rPr lang="tr-TR" altLang="x-none" sz="1800" b="1" dirty="0" err="1">
                <a:latin typeface="Arial" charset="0"/>
              </a:rPr>
              <a:t>Pca</a:t>
            </a:r>
            <a:r>
              <a:rPr lang="tr-TR" altLang="x-none" sz="1800" b="1" dirty="0">
                <a:latin typeface="Arial" charset="0"/>
              </a:rPr>
              <a:t> tanısı konulabilir,</a:t>
            </a:r>
          </a:p>
        </p:txBody>
      </p:sp>
    </p:spTree>
    <p:extLst>
      <p:ext uri="{BB962C8B-B14F-4D97-AF65-F5344CB8AC3E}">
        <p14:creationId xmlns:p14="http://schemas.microsoft.com/office/powerpoint/2010/main" val="1229023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084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3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8" y="142875"/>
            <a:ext cx="8534400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5471009"/>
            <a:ext cx="46196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019675"/>
            <a:ext cx="1447800" cy="183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6" name="Metin kutusu 1"/>
          <p:cNvSpPr txBox="1">
            <a:spLocks noChangeArrowheads="1"/>
          </p:cNvSpPr>
          <p:nvPr/>
        </p:nvSpPr>
        <p:spPr bwMode="auto">
          <a:xfrm>
            <a:off x="212725" y="2222500"/>
            <a:ext cx="4071938" cy="2119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Font typeface="Wingdings" charset="2"/>
              <a:buChar char="v"/>
            </a:pPr>
            <a:r>
              <a:rPr lang="tr-TR" altLang="x-none" sz="1800">
                <a:latin typeface="Arial" charset="0"/>
              </a:rPr>
              <a:t>2014 </a:t>
            </a:r>
            <a:r>
              <a:rPr lang="mr-IN" altLang="x-none" sz="1800">
                <a:latin typeface="Arial" charset="0"/>
              </a:rPr>
              <a:t>–</a:t>
            </a:r>
            <a:r>
              <a:rPr lang="tr-TR" altLang="x-none" sz="1800">
                <a:latin typeface="Arial" charset="0"/>
              </a:rPr>
              <a:t> 2016 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 typeface="Wingdings" charset="2"/>
              <a:buChar char="v"/>
            </a:pPr>
            <a:r>
              <a:rPr lang="tr-TR" altLang="x-none" sz="1800">
                <a:latin typeface="Arial" charset="0"/>
              </a:rPr>
              <a:t>mpMR + mpMR-füzyon biyopsi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 typeface="Wingdings" charset="2"/>
              <a:buChar char="v"/>
            </a:pPr>
            <a:r>
              <a:rPr lang="tr-TR" altLang="x-none" sz="1800">
                <a:latin typeface="Arial" charset="0"/>
              </a:rPr>
              <a:t>9 Radyolog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 typeface="Wingdings" charset="2"/>
              <a:buChar char="v"/>
            </a:pPr>
            <a:r>
              <a:rPr lang="tr-TR" altLang="x-none" sz="1800">
                <a:latin typeface="Arial" charset="0"/>
              </a:rPr>
              <a:t>409  hasta (MR’da 503 lezyon)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 typeface="Wingdings" charset="2"/>
              <a:buChar char="v"/>
            </a:pPr>
            <a:r>
              <a:rPr lang="tr-TR" altLang="x-none" sz="1800">
                <a:latin typeface="Arial" charset="0"/>
              </a:rPr>
              <a:t>Klinik önemli Pca: GS 7, GS&gt;7</a:t>
            </a:r>
          </a:p>
        </p:txBody>
      </p:sp>
      <p:sp>
        <p:nvSpPr>
          <p:cNvPr id="3" name="Metin kutusu 2"/>
          <p:cNvSpPr txBox="1">
            <a:spLocks noChangeArrowheads="1"/>
          </p:cNvSpPr>
          <p:nvPr/>
        </p:nvSpPr>
        <p:spPr bwMode="auto">
          <a:xfrm>
            <a:off x="4284663" y="2349500"/>
            <a:ext cx="403225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tr-TR" altLang="x-none" sz="2400" b="1">
                <a:latin typeface="Arial" charset="0"/>
              </a:rPr>
              <a:t>PIRADS 3:</a:t>
            </a:r>
            <a:r>
              <a:rPr lang="tr-TR" altLang="x-none" sz="2400">
                <a:latin typeface="Arial" charset="0"/>
              </a:rPr>
              <a:t> Pca, %3 - %27 </a:t>
            </a:r>
          </a:p>
        </p:txBody>
      </p:sp>
      <p:sp>
        <p:nvSpPr>
          <p:cNvPr id="7" name="Metin kutusu 6"/>
          <p:cNvSpPr txBox="1">
            <a:spLocks noChangeArrowheads="1"/>
          </p:cNvSpPr>
          <p:nvPr/>
        </p:nvSpPr>
        <p:spPr bwMode="auto">
          <a:xfrm>
            <a:off x="4284663" y="3040063"/>
            <a:ext cx="403225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tr-TR" altLang="x-none" sz="2400" b="1">
                <a:latin typeface="Arial" charset="0"/>
              </a:rPr>
              <a:t>PIRADS 4:</a:t>
            </a:r>
            <a:r>
              <a:rPr lang="tr-TR" altLang="x-none" sz="2400">
                <a:latin typeface="Arial" charset="0"/>
              </a:rPr>
              <a:t> Pca, %23 - %65 </a:t>
            </a:r>
          </a:p>
        </p:txBody>
      </p:sp>
      <p:sp>
        <p:nvSpPr>
          <p:cNvPr id="8" name="Metin kutusu 7"/>
          <p:cNvSpPr txBox="1">
            <a:spLocks noChangeArrowheads="1"/>
          </p:cNvSpPr>
          <p:nvPr/>
        </p:nvSpPr>
        <p:spPr bwMode="auto">
          <a:xfrm>
            <a:off x="4284663" y="3687763"/>
            <a:ext cx="40322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tr-TR" altLang="x-none" sz="2400" b="1">
                <a:latin typeface="Arial" charset="0"/>
              </a:rPr>
              <a:t>PIRADS 5:</a:t>
            </a:r>
            <a:r>
              <a:rPr lang="tr-TR" altLang="x-none" sz="2400">
                <a:latin typeface="Arial" charset="0"/>
              </a:rPr>
              <a:t> Pca, %40 - %80 </a:t>
            </a:r>
          </a:p>
        </p:txBody>
      </p:sp>
      <p:pic>
        <p:nvPicPr>
          <p:cNvPr id="44040" name="Resim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713" y="4278313"/>
            <a:ext cx="2111375" cy="2579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94860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8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5" y="116632"/>
            <a:ext cx="8209037" cy="532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5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376" y="5517232"/>
            <a:ext cx="8986837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5806155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1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188913"/>
            <a:ext cx="6624637" cy="551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2" name="Metin kutusu 2"/>
          <p:cNvSpPr txBox="1">
            <a:spLocks noChangeArrowheads="1"/>
          </p:cNvSpPr>
          <p:nvPr/>
        </p:nvSpPr>
        <p:spPr bwMode="auto">
          <a:xfrm>
            <a:off x="395536" y="5661248"/>
            <a:ext cx="8497887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tr-TR" altLang="x-none" sz="2000" b="1">
                <a:latin typeface="Arial" charset="0"/>
              </a:rPr>
              <a:t>Performance</a:t>
            </a:r>
            <a:r>
              <a:rPr lang="tr-TR" altLang="x-none" sz="2000" b="1" dirty="0">
                <a:latin typeface="Arial" charset="0"/>
              </a:rPr>
              <a:t> of </a:t>
            </a:r>
            <a:r>
              <a:rPr lang="tr-TR" altLang="x-none" sz="2000" b="1" dirty="0" err="1">
                <a:latin typeface="Arial" charset="0"/>
              </a:rPr>
              <a:t>the</a:t>
            </a:r>
            <a:r>
              <a:rPr lang="tr-TR" altLang="x-none" sz="2000" b="1" dirty="0">
                <a:latin typeface="Arial" charset="0"/>
              </a:rPr>
              <a:t> </a:t>
            </a:r>
            <a:r>
              <a:rPr lang="tr-TR" altLang="x-none" sz="2000" b="1" dirty="0" err="1">
                <a:latin typeface="Arial" charset="0"/>
              </a:rPr>
              <a:t>assigned</a:t>
            </a:r>
            <a:r>
              <a:rPr lang="tr-TR" altLang="x-none" sz="2000" b="1" dirty="0">
                <a:latin typeface="Arial" charset="0"/>
              </a:rPr>
              <a:t> PIRADS </a:t>
            </a:r>
            <a:r>
              <a:rPr lang="tr-TR" altLang="x-none" sz="2000" b="1" dirty="0" err="1">
                <a:latin typeface="Arial" charset="0"/>
              </a:rPr>
              <a:t>score</a:t>
            </a:r>
            <a:r>
              <a:rPr lang="tr-TR" altLang="x-none" sz="2000" b="1" dirty="0">
                <a:latin typeface="Arial" charset="0"/>
              </a:rPr>
              <a:t> </a:t>
            </a:r>
            <a:r>
              <a:rPr lang="tr-TR" altLang="x-none" sz="2000" b="1" dirty="0" err="1">
                <a:latin typeface="Arial" charset="0"/>
              </a:rPr>
              <a:t>for</a:t>
            </a:r>
            <a:r>
              <a:rPr lang="tr-TR" altLang="x-none" sz="2000" b="1" dirty="0">
                <a:latin typeface="Arial" charset="0"/>
              </a:rPr>
              <a:t> </a:t>
            </a:r>
            <a:r>
              <a:rPr lang="tr-TR" altLang="x-none" sz="2000" b="1" dirty="0" err="1">
                <a:latin typeface="Arial" charset="0"/>
              </a:rPr>
              <a:t>detection</a:t>
            </a:r>
            <a:r>
              <a:rPr lang="tr-TR" altLang="x-none" sz="2000" b="1" dirty="0">
                <a:latin typeface="Arial" charset="0"/>
              </a:rPr>
              <a:t> of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tr-TR" altLang="x-none" sz="2000" b="1" dirty="0">
                <a:latin typeface="Arial" charset="0"/>
              </a:rPr>
              <a:t>(A) </a:t>
            </a:r>
            <a:r>
              <a:rPr lang="tr-TR" altLang="x-none" sz="2000" b="1" dirty="0" err="1">
                <a:latin typeface="Arial" charset="0"/>
              </a:rPr>
              <a:t>clinically</a:t>
            </a:r>
            <a:r>
              <a:rPr lang="tr-TR" altLang="x-none" sz="2000" b="1" dirty="0">
                <a:latin typeface="Arial" charset="0"/>
              </a:rPr>
              <a:t> </a:t>
            </a:r>
            <a:r>
              <a:rPr lang="tr-TR" altLang="x-none" sz="2000" b="1" dirty="0" err="1">
                <a:latin typeface="Arial" charset="0"/>
              </a:rPr>
              <a:t>significant</a:t>
            </a:r>
            <a:r>
              <a:rPr lang="tr-TR" altLang="x-none" sz="2000" b="1" dirty="0">
                <a:latin typeface="Arial" charset="0"/>
              </a:rPr>
              <a:t> </a:t>
            </a:r>
            <a:r>
              <a:rPr lang="tr-TR" altLang="x-none" sz="2000" b="1" dirty="0" err="1">
                <a:latin typeface="Arial" charset="0"/>
              </a:rPr>
              <a:t>prostate</a:t>
            </a:r>
            <a:r>
              <a:rPr lang="tr-TR" altLang="x-none" sz="2000" b="1" dirty="0">
                <a:latin typeface="Arial" charset="0"/>
              </a:rPr>
              <a:t> </a:t>
            </a:r>
            <a:r>
              <a:rPr lang="tr-TR" altLang="x-none" sz="2000" b="1" dirty="0" err="1">
                <a:latin typeface="Arial" charset="0"/>
              </a:rPr>
              <a:t>cancer</a:t>
            </a:r>
            <a:r>
              <a:rPr lang="tr-TR" altLang="x-none" sz="2000" b="1" dirty="0">
                <a:latin typeface="Arial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136862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5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44450"/>
            <a:ext cx="7345363" cy="5881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6" name="Metin kutusu 2"/>
          <p:cNvSpPr txBox="1">
            <a:spLocks noChangeArrowheads="1"/>
          </p:cNvSpPr>
          <p:nvPr/>
        </p:nvSpPr>
        <p:spPr bwMode="auto">
          <a:xfrm>
            <a:off x="251520" y="5805264"/>
            <a:ext cx="8497888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tr-TR" altLang="x-none" sz="2000" b="1" dirty="0" err="1">
                <a:latin typeface="Arial" charset="0"/>
              </a:rPr>
              <a:t>Performance</a:t>
            </a:r>
            <a:r>
              <a:rPr lang="tr-TR" altLang="x-none" sz="2000" b="1" dirty="0">
                <a:latin typeface="Arial" charset="0"/>
              </a:rPr>
              <a:t> of </a:t>
            </a:r>
            <a:r>
              <a:rPr lang="tr-TR" altLang="x-none" sz="2000" b="1" dirty="0" err="1">
                <a:latin typeface="Arial" charset="0"/>
              </a:rPr>
              <a:t>the</a:t>
            </a:r>
            <a:r>
              <a:rPr lang="tr-TR" altLang="x-none" sz="2000" b="1" dirty="0">
                <a:latin typeface="Arial" charset="0"/>
              </a:rPr>
              <a:t> </a:t>
            </a:r>
            <a:r>
              <a:rPr lang="tr-TR" altLang="x-none" sz="2000" b="1" dirty="0" err="1">
                <a:latin typeface="Arial" charset="0"/>
              </a:rPr>
              <a:t>assigned</a:t>
            </a:r>
            <a:r>
              <a:rPr lang="tr-TR" altLang="x-none" sz="2000" b="1" dirty="0">
                <a:latin typeface="Arial" charset="0"/>
              </a:rPr>
              <a:t> PIRADS </a:t>
            </a:r>
            <a:r>
              <a:rPr lang="tr-TR" altLang="x-none" sz="2000" b="1" dirty="0" err="1">
                <a:latin typeface="Arial" charset="0"/>
              </a:rPr>
              <a:t>score</a:t>
            </a:r>
            <a:r>
              <a:rPr lang="tr-TR" altLang="x-none" sz="2000" b="1" dirty="0">
                <a:latin typeface="Arial" charset="0"/>
              </a:rPr>
              <a:t> </a:t>
            </a:r>
            <a:r>
              <a:rPr lang="tr-TR" altLang="x-none" sz="2000" b="1" dirty="0" err="1">
                <a:latin typeface="Arial" charset="0"/>
              </a:rPr>
              <a:t>for</a:t>
            </a:r>
            <a:r>
              <a:rPr lang="tr-TR" altLang="x-none" sz="2000" b="1" dirty="0">
                <a:latin typeface="Arial" charset="0"/>
              </a:rPr>
              <a:t> </a:t>
            </a:r>
            <a:r>
              <a:rPr lang="tr-TR" altLang="x-none" sz="2000" b="1" dirty="0" err="1">
                <a:latin typeface="Arial" charset="0"/>
              </a:rPr>
              <a:t>detection</a:t>
            </a:r>
            <a:r>
              <a:rPr lang="tr-TR" altLang="x-none" sz="2000" b="1" dirty="0">
                <a:latin typeface="Arial" charset="0"/>
              </a:rPr>
              <a:t> of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tr-TR" altLang="x-none" sz="2000" b="1" dirty="0">
                <a:latin typeface="Arial" charset="0"/>
              </a:rPr>
              <a:t>(B) </a:t>
            </a:r>
            <a:r>
              <a:rPr lang="tr-TR" altLang="x-none" sz="2000" b="1" dirty="0" err="1">
                <a:latin typeface="Arial" charset="0"/>
              </a:rPr>
              <a:t>any</a:t>
            </a:r>
            <a:r>
              <a:rPr lang="tr-TR" altLang="x-none" sz="2000" b="1" dirty="0">
                <a:latin typeface="Arial" charset="0"/>
              </a:rPr>
              <a:t> </a:t>
            </a:r>
            <a:r>
              <a:rPr lang="tr-TR" altLang="x-none" sz="2000" b="1" dirty="0" err="1">
                <a:latin typeface="Arial" charset="0"/>
              </a:rPr>
              <a:t>cancer</a:t>
            </a:r>
            <a:r>
              <a:rPr lang="tr-TR" altLang="x-none" sz="2000" b="1" dirty="0">
                <a:latin typeface="Arial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5619093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29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8" y="142875"/>
            <a:ext cx="8534400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5643" y="5849938"/>
            <a:ext cx="46196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019675"/>
            <a:ext cx="1447800" cy="183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2" name="Metin kutusu 1"/>
          <p:cNvSpPr txBox="1">
            <a:spLocks noChangeArrowheads="1"/>
          </p:cNvSpPr>
          <p:nvPr/>
        </p:nvSpPr>
        <p:spPr bwMode="auto">
          <a:xfrm>
            <a:off x="268288" y="2420938"/>
            <a:ext cx="8623300" cy="2246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tr-TR" altLang="x-none" sz="2800" b="1">
                <a:latin typeface="Arial" charset="0"/>
              </a:rPr>
              <a:t>Conclusions: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tr-TR" altLang="x-none" sz="2800">
                <a:latin typeface="Arial" charset="0"/>
              </a:rPr>
              <a:t>MRI is a powerful tool for prostate cancer diagnosis when performed and interpreted by expert radiologists. However, </a:t>
            </a:r>
            <a:r>
              <a:rPr lang="tr-TR" altLang="x-none" sz="2800">
                <a:solidFill>
                  <a:srgbClr val="FF0000"/>
                </a:solidFill>
                <a:latin typeface="Arial" charset="0"/>
              </a:rPr>
              <a:t>its performance varies across radiologists</a:t>
            </a:r>
            <a:r>
              <a:rPr lang="tr-TR" altLang="x-none" sz="2800">
                <a:latin typeface="Arial" charset="0"/>
              </a:rPr>
              <a:t>. </a:t>
            </a:r>
          </a:p>
        </p:txBody>
      </p:sp>
      <p:sp>
        <p:nvSpPr>
          <p:cNvPr id="2" name="Metin kutusu 1"/>
          <p:cNvSpPr txBox="1">
            <a:spLocks noChangeArrowheads="1"/>
          </p:cNvSpPr>
          <p:nvPr/>
        </p:nvSpPr>
        <p:spPr bwMode="auto">
          <a:xfrm>
            <a:off x="1547813" y="4797425"/>
            <a:ext cx="7500937" cy="922338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buFont typeface="Wingdings" charset="2"/>
              <a:buChar char="v"/>
            </a:pPr>
            <a:r>
              <a:rPr lang="tr-TR" altLang="x-none" b="1"/>
              <a:t>Deneyimli radyolog mpMR raporlama için önemli, </a:t>
            </a:r>
          </a:p>
          <a:p>
            <a:pPr>
              <a:buFont typeface="Wingdings" charset="2"/>
              <a:buChar char="v"/>
            </a:pPr>
            <a:r>
              <a:rPr lang="tr-TR" altLang="x-none" b="1"/>
              <a:t>Radyologlar arasında raporlamada belirgin değişiklik görülmektedir. </a:t>
            </a:r>
          </a:p>
        </p:txBody>
      </p:sp>
    </p:spTree>
    <p:extLst>
      <p:ext uri="{BB962C8B-B14F-4D97-AF65-F5344CB8AC3E}">
        <p14:creationId xmlns:p14="http://schemas.microsoft.com/office/powerpoint/2010/main" val="889226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3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188913"/>
            <a:ext cx="737235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4" name="Resim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7675" y="185738"/>
            <a:ext cx="889000" cy="115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6" name="Resim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6115050"/>
            <a:ext cx="3068638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7" name="İçerik Yer Tutucusu 7"/>
          <p:cNvSpPr>
            <a:spLocks noGrp="1"/>
          </p:cNvSpPr>
          <p:nvPr>
            <p:ph idx="1"/>
          </p:nvPr>
        </p:nvSpPr>
        <p:spPr>
          <a:xfrm>
            <a:off x="468313" y="2373313"/>
            <a:ext cx="8229600" cy="3849687"/>
          </a:xfrm>
        </p:spPr>
        <p:txBody>
          <a:bodyPr/>
          <a:lstStyle/>
          <a:p>
            <a:pPr eaLnBrk="1" hangingPunct="1">
              <a:buFont typeface="Wingdings" charset="2"/>
              <a:buChar char="v"/>
            </a:pPr>
            <a:r>
              <a:rPr lang="tr-TR" altLang="x-none" sz="2000"/>
              <a:t> Ocak 2010 </a:t>
            </a:r>
            <a:r>
              <a:rPr lang="mr-IN" altLang="x-none" sz="2000">
                <a:ea typeface="Mangal" charset="0"/>
              </a:rPr>
              <a:t>–</a:t>
            </a:r>
            <a:r>
              <a:rPr lang="tr-TR" altLang="x-none" sz="2000"/>
              <a:t> Mayıs 2015,</a:t>
            </a:r>
          </a:p>
          <a:p>
            <a:pPr eaLnBrk="1" hangingPunct="1">
              <a:buFont typeface="Wingdings" charset="2"/>
              <a:buChar char="v"/>
            </a:pPr>
            <a:r>
              <a:rPr lang="tr-TR" altLang="x-none" sz="2000"/>
              <a:t> mp MR-negatif hastalar:</a:t>
            </a:r>
          </a:p>
          <a:p>
            <a:pPr lvl="1" eaLnBrk="1" hangingPunct="1">
              <a:buFont typeface="Wingdings" charset="2"/>
              <a:buChar char="v"/>
            </a:pPr>
            <a:r>
              <a:rPr lang="tr-TR" altLang="x-none" sz="1600"/>
              <a:t>Grup A: biyopsi alınmamış hastalar, </a:t>
            </a:r>
          </a:p>
          <a:p>
            <a:pPr lvl="1" eaLnBrk="1" hangingPunct="1">
              <a:buFont typeface="Wingdings" charset="2"/>
              <a:buChar char="v"/>
            </a:pPr>
            <a:r>
              <a:rPr lang="tr-TR" altLang="x-none" sz="1600"/>
              <a:t>Grup B: daha önce biyopsi alınmış, Pca (-) hastalar,</a:t>
            </a:r>
          </a:p>
          <a:p>
            <a:pPr eaLnBrk="1" hangingPunct="1">
              <a:buFont typeface="Wingdings" charset="2"/>
              <a:buChar char="v"/>
            </a:pPr>
            <a:r>
              <a:rPr lang="tr-TR" altLang="x-none" sz="2000"/>
              <a:t>En az takip süresi: 2 sene olanlar, </a:t>
            </a:r>
          </a:p>
          <a:p>
            <a:pPr eaLnBrk="1" hangingPunct="1">
              <a:buFont typeface="Wingdings" charset="2"/>
              <a:buChar char="v"/>
            </a:pPr>
            <a:r>
              <a:rPr lang="tr-TR" altLang="x-none" sz="2000"/>
              <a:t>Kaplan-Meier Analizi: </a:t>
            </a:r>
          </a:p>
          <a:p>
            <a:pPr lvl="1" eaLnBrk="1" hangingPunct="1">
              <a:buFont typeface="Wingdings" charset="2"/>
              <a:buChar char="v"/>
            </a:pPr>
            <a:r>
              <a:rPr lang="tr-TR" altLang="x-none" sz="1600"/>
              <a:t>Klinik önemli Prostat kansersiz sağkalım </a:t>
            </a:r>
          </a:p>
          <a:p>
            <a:pPr lvl="1" eaLnBrk="1" hangingPunct="1">
              <a:buFont typeface="Wingdings" charset="2"/>
              <a:buChar char="v"/>
            </a:pPr>
            <a:r>
              <a:rPr lang="tr-TR" altLang="x-none" sz="1600"/>
              <a:t> herhangi derece prostat kansersiz sağkalım</a:t>
            </a:r>
          </a:p>
          <a:p>
            <a:pPr eaLnBrk="1" hangingPunct="1">
              <a:buFont typeface="Wingdings" charset="2"/>
              <a:buChar char="v"/>
            </a:pPr>
            <a:r>
              <a:rPr lang="tr-TR" altLang="x-none" sz="2000"/>
              <a:t>Univariable and multivariable Cox regression models: </a:t>
            </a:r>
          </a:p>
          <a:p>
            <a:pPr lvl="1" eaLnBrk="1" hangingPunct="1">
              <a:buFont typeface="Wingdings" charset="2"/>
              <a:buChar char="v"/>
            </a:pPr>
            <a:r>
              <a:rPr lang="tr-TR" altLang="x-none" sz="1600"/>
              <a:t>Klinik önemli Pca’ni öngörmedeki faktörler</a:t>
            </a:r>
            <a:br>
              <a:rPr lang="tr-TR" altLang="x-none" sz="1600"/>
            </a:br>
            <a:endParaRPr lang="tr-TR" altLang="x-none" sz="1600"/>
          </a:p>
          <a:p>
            <a:pPr eaLnBrk="1" hangingPunct="1">
              <a:buFont typeface="Wingdings" charset="2"/>
              <a:buChar char="v"/>
            </a:pPr>
            <a:endParaRPr lang="tr-TR" altLang="x-none" sz="2000"/>
          </a:p>
        </p:txBody>
      </p:sp>
      <p:sp>
        <p:nvSpPr>
          <p:cNvPr id="2" name="Dikdörtgen 1"/>
          <p:cNvSpPr/>
          <p:nvPr/>
        </p:nvSpPr>
        <p:spPr>
          <a:xfrm>
            <a:off x="323528" y="6359525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t-BR" u="sng" dirty="0">
                <a:solidFill>
                  <a:srgbClr val="660066"/>
                </a:solidFill>
                <a:latin typeface="arial" charset="0"/>
                <a:hlinkClick r:id="rId5" tooltip="European urology."/>
              </a:rPr>
              <a:t>Eur Urol.</a:t>
            </a:r>
            <a:r>
              <a:rPr lang="pt-BR" dirty="0">
                <a:solidFill>
                  <a:srgbClr val="000000"/>
                </a:solidFill>
                <a:latin typeface="arial" charset="0"/>
              </a:rPr>
              <a:t> 2018 Jul;74(1):48-54. 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86141674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7" name="Resi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7675" y="185738"/>
            <a:ext cx="889000" cy="115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79" name="Resi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941" y="6215367"/>
            <a:ext cx="3068638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0" name="Resim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85738"/>
            <a:ext cx="7200900" cy="603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Dikdörtgen 5"/>
          <p:cNvSpPr/>
          <p:nvPr/>
        </p:nvSpPr>
        <p:spPr>
          <a:xfrm>
            <a:off x="323528" y="6359525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t-BR" u="sng" dirty="0">
                <a:solidFill>
                  <a:srgbClr val="660066"/>
                </a:solidFill>
                <a:latin typeface="arial" charset="0"/>
                <a:hlinkClick r:id="rId5" tooltip="European urology."/>
              </a:rPr>
              <a:t>Eur Urol.</a:t>
            </a:r>
            <a:r>
              <a:rPr lang="pt-BR" dirty="0">
                <a:solidFill>
                  <a:srgbClr val="000000"/>
                </a:solidFill>
                <a:latin typeface="arial" charset="0"/>
              </a:rPr>
              <a:t> 2018 Jul;74(1):48-54. 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94460463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1" name="Resi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7675" y="185738"/>
            <a:ext cx="889000" cy="115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3" name="Resi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5992813"/>
            <a:ext cx="3068638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4" name="Resim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989138"/>
            <a:ext cx="8350250" cy="201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Dikdörtgen 5"/>
          <p:cNvSpPr/>
          <p:nvPr/>
        </p:nvSpPr>
        <p:spPr>
          <a:xfrm>
            <a:off x="323528" y="6359525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t-BR" u="sng" dirty="0">
                <a:solidFill>
                  <a:srgbClr val="660066"/>
                </a:solidFill>
                <a:latin typeface="arial" charset="0"/>
                <a:hlinkClick r:id="rId5" tooltip="European urology."/>
              </a:rPr>
              <a:t>Eur Urol.</a:t>
            </a:r>
            <a:r>
              <a:rPr lang="pt-BR" dirty="0">
                <a:solidFill>
                  <a:srgbClr val="000000"/>
                </a:solidFill>
                <a:latin typeface="arial" charset="0"/>
              </a:rPr>
              <a:t> 2018 Jul;74(1):48-54. 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579826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tr-TR" altLang="x-none"/>
              <a:t>MR-füzyon prostat biyopsi</a:t>
            </a:r>
          </a:p>
        </p:txBody>
      </p:sp>
      <p:sp>
        <p:nvSpPr>
          <p:cNvPr id="18434" name="İçerik Yer Tutucusu 2"/>
          <p:cNvSpPr>
            <a:spLocks noGrp="1"/>
          </p:cNvSpPr>
          <p:nvPr>
            <p:ph idx="1"/>
          </p:nvPr>
        </p:nvSpPr>
        <p:spPr>
          <a:xfrm>
            <a:off x="179388" y="1773238"/>
            <a:ext cx="8229600" cy="820737"/>
          </a:xfrm>
        </p:spPr>
        <p:txBody>
          <a:bodyPr/>
          <a:lstStyle/>
          <a:p>
            <a:pPr eaLnBrk="1" hangingPunct="1">
              <a:buFont typeface="Wingdings" charset="2"/>
              <a:buChar char="v"/>
            </a:pPr>
            <a:r>
              <a:rPr lang="tr-TR" altLang="x-none"/>
              <a:t> Daha çok oranda yüksek risk Pca </a:t>
            </a:r>
          </a:p>
        </p:txBody>
      </p:sp>
      <p:pic>
        <p:nvPicPr>
          <p:cNvPr id="18435" name="Resi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1585205"/>
            <a:ext cx="1403127" cy="105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İçerik Yer Tutucusu 2"/>
          <p:cNvSpPr txBox="1">
            <a:spLocks/>
          </p:cNvSpPr>
          <p:nvPr/>
        </p:nvSpPr>
        <p:spPr bwMode="auto">
          <a:xfrm>
            <a:off x="250825" y="3357563"/>
            <a:ext cx="8229600" cy="820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buFont typeface="Wingdings" charset="2"/>
              <a:buChar char="v"/>
            </a:pPr>
            <a:r>
              <a:rPr lang="tr-TR" altLang="x-none"/>
              <a:t> Daha az oranda düşük risk Pca </a:t>
            </a:r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76" t="11371" r="56453" b="55533"/>
          <a:stretch>
            <a:fillRect/>
          </a:stretch>
        </p:blipFill>
        <p:spPr bwMode="auto">
          <a:xfrm>
            <a:off x="6372199" y="3011944"/>
            <a:ext cx="1403127" cy="12602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İçerik Yer Tutucusu 2"/>
          <p:cNvSpPr txBox="1">
            <a:spLocks/>
          </p:cNvSpPr>
          <p:nvPr/>
        </p:nvSpPr>
        <p:spPr bwMode="auto">
          <a:xfrm>
            <a:off x="323850" y="5013325"/>
            <a:ext cx="8229600" cy="82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buFont typeface="Wingdings" charset="2"/>
              <a:buChar char="v"/>
            </a:pPr>
            <a:r>
              <a:rPr lang="tr-TR" altLang="x-none"/>
              <a:t> Anterior tümörlerin tanısı</a:t>
            </a:r>
          </a:p>
        </p:txBody>
      </p:sp>
      <p:pic>
        <p:nvPicPr>
          <p:cNvPr id="8" name="Resim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5750" y="4533900"/>
            <a:ext cx="1409577" cy="13395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2484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5" name="Resi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7675" y="185738"/>
            <a:ext cx="889000" cy="115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27" name="Resi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6192057"/>
            <a:ext cx="3068638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28" name="Resim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204788"/>
            <a:ext cx="5976938" cy="492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9" name="Metin kutusu 5"/>
          <p:cNvSpPr txBox="1">
            <a:spLocks noChangeArrowheads="1"/>
          </p:cNvSpPr>
          <p:nvPr/>
        </p:nvSpPr>
        <p:spPr bwMode="auto">
          <a:xfrm>
            <a:off x="358775" y="5205413"/>
            <a:ext cx="8066088" cy="1201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tr-TR" altLang="x-none" sz="1800">
                <a:latin typeface="Arial" charset="0"/>
              </a:rPr>
              <a:t>Kaplan-Meier analysis for the two subgroups: (A) any-grade PCa diagnosis-free survival function.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tr-TR" altLang="x-none" sz="1800">
                <a:latin typeface="Arial" charset="0"/>
              </a:rPr>
              <a:t>Bpx = biopsy; Neg = negative; PCa = prostate cancer; SE = standard error.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tr-TR" altLang="x-none" sz="1800">
              <a:latin typeface="Arial" charset="0"/>
            </a:endParaRPr>
          </a:p>
        </p:txBody>
      </p:sp>
      <p:sp>
        <p:nvSpPr>
          <p:cNvPr id="7" name="Dikdörtgen 6"/>
          <p:cNvSpPr/>
          <p:nvPr/>
        </p:nvSpPr>
        <p:spPr>
          <a:xfrm>
            <a:off x="179512" y="6397734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t-BR" u="sng" dirty="0">
                <a:solidFill>
                  <a:srgbClr val="660066"/>
                </a:solidFill>
                <a:latin typeface="arial" charset="0"/>
                <a:hlinkClick r:id="rId5" tooltip="European urology."/>
              </a:rPr>
              <a:t>Eur Urol.</a:t>
            </a:r>
            <a:r>
              <a:rPr lang="pt-BR" dirty="0">
                <a:solidFill>
                  <a:srgbClr val="000000"/>
                </a:solidFill>
                <a:latin typeface="arial" charset="0"/>
              </a:rPr>
              <a:t> 2018 Jul;74(1):48-54. 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46450388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49" name="Resi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7675" y="185738"/>
            <a:ext cx="889000" cy="115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1" name="Resi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6242345"/>
            <a:ext cx="3068638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2" name="Resim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317500"/>
            <a:ext cx="6499225" cy="4983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3" name="Metin kutusu 6"/>
          <p:cNvSpPr txBox="1">
            <a:spLocks noChangeArrowheads="1"/>
          </p:cNvSpPr>
          <p:nvPr/>
        </p:nvSpPr>
        <p:spPr bwMode="auto">
          <a:xfrm>
            <a:off x="395536" y="5318320"/>
            <a:ext cx="835342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tr-TR" altLang="x-none" sz="1800" dirty="0">
                <a:latin typeface="Arial" charset="0"/>
              </a:rPr>
              <a:t>Kaplan-</a:t>
            </a:r>
            <a:r>
              <a:rPr lang="tr-TR" altLang="x-none" sz="1800" dirty="0" err="1">
                <a:latin typeface="Arial" charset="0"/>
              </a:rPr>
              <a:t>Meier</a:t>
            </a:r>
            <a:r>
              <a:rPr lang="tr-TR" altLang="x-none" sz="1800" dirty="0">
                <a:latin typeface="Arial" charset="0"/>
              </a:rPr>
              <a:t> </a:t>
            </a:r>
            <a:r>
              <a:rPr lang="tr-TR" altLang="x-none" sz="1800" dirty="0" err="1">
                <a:latin typeface="Arial" charset="0"/>
              </a:rPr>
              <a:t>analysis</a:t>
            </a:r>
            <a:r>
              <a:rPr lang="tr-TR" altLang="x-none" sz="1800" dirty="0">
                <a:latin typeface="Arial" charset="0"/>
              </a:rPr>
              <a:t> </a:t>
            </a:r>
            <a:r>
              <a:rPr lang="tr-TR" altLang="x-none" sz="1800" dirty="0" err="1">
                <a:latin typeface="Arial" charset="0"/>
              </a:rPr>
              <a:t>for</a:t>
            </a:r>
            <a:r>
              <a:rPr lang="tr-TR" altLang="x-none" sz="1800" dirty="0">
                <a:latin typeface="Arial" charset="0"/>
              </a:rPr>
              <a:t> </a:t>
            </a:r>
            <a:r>
              <a:rPr lang="tr-TR" altLang="x-none" sz="1800" dirty="0" err="1">
                <a:latin typeface="Arial" charset="0"/>
              </a:rPr>
              <a:t>the</a:t>
            </a:r>
            <a:r>
              <a:rPr lang="tr-TR" altLang="x-none" sz="1800" dirty="0">
                <a:latin typeface="Arial" charset="0"/>
              </a:rPr>
              <a:t> </a:t>
            </a:r>
            <a:r>
              <a:rPr lang="tr-TR" altLang="x-none" sz="1800" dirty="0" err="1">
                <a:latin typeface="Arial" charset="0"/>
              </a:rPr>
              <a:t>two</a:t>
            </a:r>
            <a:r>
              <a:rPr lang="tr-TR" altLang="x-none" sz="1800" dirty="0">
                <a:latin typeface="Arial" charset="0"/>
              </a:rPr>
              <a:t> </a:t>
            </a:r>
            <a:r>
              <a:rPr lang="tr-TR" altLang="x-none" sz="1800" dirty="0" err="1">
                <a:latin typeface="Arial" charset="0"/>
              </a:rPr>
              <a:t>subgroups</a:t>
            </a:r>
            <a:r>
              <a:rPr lang="tr-TR" altLang="x-none" sz="1800" dirty="0">
                <a:latin typeface="Arial" charset="0"/>
              </a:rPr>
              <a:t>: (B) </a:t>
            </a:r>
            <a:r>
              <a:rPr lang="tr-TR" altLang="x-none" sz="1800" dirty="0" err="1">
                <a:latin typeface="Arial" charset="0"/>
              </a:rPr>
              <a:t>clinically</a:t>
            </a:r>
            <a:r>
              <a:rPr lang="tr-TR" altLang="x-none" sz="1800" dirty="0">
                <a:latin typeface="Arial" charset="0"/>
              </a:rPr>
              <a:t> </a:t>
            </a:r>
            <a:r>
              <a:rPr lang="tr-TR" altLang="x-none" sz="1800" dirty="0" err="1">
                <a:latin typeface="Arial" charset="0"/>
              </a:rPr>
              <a:t>significant</a:t>
            </a:r>
            <a:r>
              <a:rPr lang="tr-TR" altLang="x-none" sz="1800" dirty="0">
                <a:latin typeface="Arial" charset="0"/>
              </a:rPr>
              <a:t> </a:t>
            </a:r>
            <a:r>
              <a:rPr lang="tr-TR" altLang="x-none" sz="1800" dirty="0" err="1">
                <a:latin typeface="Arial" charset="0"/>
              </a:rPr>
              <a:t>PCa</a:t>
            </a:r>
            <a:r>
              <a:rPr lang="tr-TR" altLang="x-none" sz="1800" dirty="0">
                <a:latin typeface="Arial" charset="0"/>
              </a:rPr>
              <a:t> </a:t>
            </a:r>
            <a:r>
              <a:rPr lang="tr-TR" altLang="x-none" sz="1800" dirty="0" err="1">
                <a:latin typeface="Arial" charset="0"/>
              </a:rPr>
              <a:t>diagnosis</a:t>
            </a:r>
            <a:r>
              <a:rPr lang="tr-TR" altLang="x-none" sz="1800" dirty="0">
                <a:latin typeface="Arial" charset="0"/>
              </a:rPr>
              <a:t>- </a:t>
            </a:r>
            <a:r>
              <a:rPr lang="tr-TR" altLang="x-none" sz="1800" dirty="0" err="1">
                <a:latin typeface="Arial" charset="0"/>
              </a:rPr>
              <a:t>free</a:t>
            </a:r>
            <a:r>
              <a:rPr lang="tr-TR" altLang="x-none" sz="1800" dirty="0">
                <a:latin typeface="Arial" charset="0"/>
              </a:rPr>
              <a:t> </a:t>
            </a:r>
            <a:r>
              <a:rPr lang="tr-TR" altLang="x-none" sz="1800" dirty="0" err="1">
                <a:latin typeface="Arial" charset="0"/>
              </a:rPr>
              <a:t>survival</a:t>
            </a:r>
            <a:r>
              <a:rPr lang="tr-TR" altLang="x-none" sz="1800" dirty="0">
                <a:latin typeface="Arial" charset="0"/>
              </a:rPr>
              <a:t> </a:t>
            </a:r>
            <a:r>
              <a:rPr lang="tr-TR" altLang="x-none" sz="1800" dirty="0" err="1">
                <a:latin typeface="Arial" charset="0"/>
              </a:rPr>
              <a:t>function</a:t>
            </a:r>
            <a:r>
              <a:rPr lang="tr-TR" altLang="x-none" sz="1800" dirty="0">
                <a:latin typeface="Arial" charset="0"/>
              </a:rPr>
              <a:t>. </a:t>
            </a:r>
            <a:r>
              <a:rPr lang="tr-TR" altLang="x-none" sz="1800" dirty="0" err="1">
                <a:latin typeface="Arial" charset="0"/>
              </a:rPr>
              <a:t>Bpx</a:t>
            </a:r>
            <a:r>
              <a:rPr lang="tr-TR" altLang="x-none" sz="1800" dirty="0">
                <a:latin typeface="Arial" charset="0"/>
              </a:rPr>
              <a:t> = </a:t>
            </a:r>
            <a:r>
              <a:rPr lang="tr-TR" altLang="x-none" sz="1800" dirty="0" err="1">
                <a:latin typeface="Arial" charset="0"/>
              </a:rPr>
              <a:t>biopsy</a:t>
            </a:r>
            <a:r>
              <a:rPr lang="tr-TR" altLang="x-none" sz="1800" dirty="0">
                <a:latin typeface="Arial" charset="0"/>
              </a:rPr>
              <a:t>; </a:t>
            </a:r>
            <a:r>
              <a:rPr lang="tr-TR" altLang="x-none" sz="1800" dirty="0" err="1">
                <a:latin typeface="Arial" charset="0"/>
              </a:rPr>
              <a:t>Neg</a:t>
            </a:r>
            <a:r>
              <a:rPr lang="tr-TR" altLang="x-none" sz="1800" dirty="0">
                <a:latin typeface="Arial" charset="0"/>
              </a:rPr>
              <a:t> = </a:t>
            </a:r>
            <a:r>
              <a:rPr lang="tr-TR" altLang="x-none" sz="1800" dirty="0" err="1">
                <a:latin typeface="Arial" charset="0"/>
              </a:rPr>
              <a:t>negative</a:t>
            </a:r>
            <a:r>
              <a:rPr lang="tr-TR" altLang="x-none" sz="1800" dirty="0">
                <a:latin typeface="Arial" charset="0"/>
              </a:rPr>
              <a:t>; </a:t>
            </a:r>
            <a:r>
              <a:rPr lang="tr-TR" altLang="x-none" sz="1800" dirty="0" err="1">
                <a:latin typeface="Arial" charset="0"/>
              </a:rPr>
              <a:t>PCa</a:t>
            </a:r>
            <a:r>
              <a:rPr lang="tr-TR" altLang="x-none" sz="1800" dirty="0">
                <a:latin typeface="Arial" charset="0"/>
              </a:rPr>
              <a:t> = </a:t>
            </a:r>
            <a:r>
              <a:rPr lang="tr-TR" altLang="x-none" sz="1800" dirty="0" err="1">
                <a:latin typeface="Arial" charset="0"/>
              </a:rPr>
              <a:t>prostate</a:t>
            </a:r>
            <a:r>
              <a:rPr lang="tr-TR" altLang="x-none" sz="1800" dirty="0">
                <a:latin typeface="Arial" charset="0"/>
              </a:rPr>
              <a:t> </a:t>
            </a:r>
            <a:r>
              <a:rPr lang="tr-TR" altLang="x-none" sz="1800" dirty="0" err="1">
                <a:latin typeface="Arial" charset="0"/>
              </a:rPr>
              <a:t>cancer</a:t>
            </a:r>
            <a:r>
              <a:rPr lang="tr-TR" altLang="x-none" sz="1800" dirty="0">
                <a:latin typeface="Arial" charset="0"/>
              </a:rPr>
              <a:t>; SE = </a:t>
            </a:r>
            <a:r>
              <a:rPr lang="tr-TR" altLang="x-none" sz="1800" dirty="0" err="1">
                <a:latin typeface="Arial" charset="0"/>
              </a:rPr>
              <a:t>standard</a:t>
            </a:r>
            <a:r>
              <a:rPr lang="tr-TR" altLang="x-none" sz="1800" dirty="0">
                <a:latin typeface="Arial" charset="0"/>
              </a:rPr>
              <a:t> </a:t>
            </a:r>
            <a:r>
              <a:rPr lang="tr-TR" altLang="x-none" sz="1800" dirty="0" err="1">
                <a:latin typeface="Arial" charset="0"/>
              </a:rPr>
              <a:t>error</a:t>
            </a:r>
            <a:r>
              <a:rPr lang="tr-TR" altLang="x-none" sz="1800" dirty="0">
                <a:latin typeface="Arial" charset="0"/>
              </a:rPr>
              <a:t>.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tr-TR" altLang="x-none" sz="1800" dirty="0">
              <a:latin typeface="Arial" charset="0"/>
            </a:endParaRPr>
          </a:p>
        </p:txBody>
      </p:sp>
      <p:sp>
        <p:nvSpPr>
          <p:cNvPr id="7" name="Dikdörtgen 6"/>
          <p:cNvSpPr/>
          <p:nvPr/>
        </p:nvSpPr>
        <p:spPr>
          <a:xfrm>
            <a:off x="179512" y="6453336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t-BR" u="sng" dirty="0">
                <a:solidFill>
                  <a:srgbClr val="660066"/>
                </a:solidFill>
                <a:latin typeface="arial" charset="0"/>
                <a:hlinkClick r:id="rId5" tooltip="European urology."/>
              </a:rPr>
              <a:t>Eur Urol.</a:t>
            </a:r>
            <a:r>
              <a:rPr lang="pt-BR" dirty="0">
                <a:solidFill>
                  <a:srgbClr val="000000"/>
                </a:solidFill>
                <a:latin typeface="arial" charset="0"/>
              </a:rPr>
              <a:t> 2018 Jul;74(1):48-54. 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81372154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3" name="Resi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7675" y="185738"/>
            <a:ext cx="889000" cy="115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5" name="Resi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6021288"/>
            <a:ext cx="3068638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6" name="Resim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1800225"/>
            <a:ext cx="6697663" cy="305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7" name="Metin kutusu 6"/>
          <p:cNvSpPr txBox="1">
            <a:spLocks noChangeArrowheads="1"/>
          </p:cNvSpPr>
          <p:nvPr/>
        </p:nvSpPr>
        <p:spPr bwMode="auto">
          <a:xfrm>
            <a:off x="900113" y="663575"/>
            <a:ext cx="66960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tr-TR" altLang="x-none" sz="1800" b="1">
                <a:latin typeface="Arial" charset="0"/>
              </a:rPr>
              <a:t>Prostat kanseri tanısını öngörebilecek faktörler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tr-TR" altLang="x-none" sz="1800" b="1">
                <a:latin typeface="Arial" charset="0"/>
              </a:rPr>
              <a:t>(Multivariable Cox regression analysis)</a:t>
            </a:r>
          </a:p>
        </p:txBody>
      </p:sp>
      <p:sp>
        <p:nvSpPr>
          <p:cNvPr id="7" name="Dikdörtgen 6"/>
          <p:cNvSpPr/>
          <p:nvPr/>
        </p:nvSpPr>
        <p:spPr>
          <a:xfrm>
            <a:off x="323528" y="6359525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t-BR" u="sng" dirty="0">
                <a:solidFill>
                  <a:srgbClr val="660066"/>
                </a:solidFill>
                <a:latin typeface="arial" charset="0"/>
                <a:hlinkClick r:id="rId5" tooltip="European urology."/>
              </a:rPr>
              <a:t>Eur Urol.</a:t>
            </a:r>
            <a:r>
              <a:rPr lang="pt-BR" dirty="0">
                <a:solidFill>
                  <a:srgbClr val="000000"/>
                </a:solidFill>
                <a:latin typeface="arial" charset="0"/>
              </a:rPr>
              <a:t> 2018 Jul;74(1):48-54. 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04210910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7" name="Resi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7675" y="185738"/>
            <a:ext cx="889000" cy="115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299" name="Resi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6128999"/>
            <a:ext cx="3068638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300" name="Metin kutusu 1"/>
          <p:cNvSpPr txBox="1">
            <a:spLocks noChangeArrowheads="1"/>
          </p:cNvSpPr>
          <p:nvPr/>
        </p:nvSpPr>
        <p:spPr bwMode="auto">
          <a:xfrm>
            <a:off x="395288" y="981075"/>
            <a:ext cx="8561387" cy="415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tr-TR" altLang="x-none" sz="2400" b="1">
                <a:latin typeface="Arial" charset="0"/>
              </a:rPr>
              <a:t>Conclusions: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tr-TR" altLang="x-none" sz="2400">
                <a:latin typeface="Arial" charset="0"/>
              </a:rPr>
              <a:t>In our study, we demonstrated that </a:t>
            </a:r>
            <a:r>
              <a:rPr lang="tr-TR" altLang="x-none" sz="2400" b="1">
                <a:solidFill>
                  <a:srgbClr val="FF0000"/>
                </a:solidFill>
                <a:latin typeface="Arial" charset="0"/>
              </a:rPr>
              <a:t>csPCa diagnosis-free survival probability after 48 mo of follow-up was 95% and 96% in naïve men and patients with previous negative biopsy, respectively</a:t>
            </a:r>
            <a:r>
              <a:rPr lang="tr-TR" altLang="x-none" sz="2400">
                <a:latin typeface="Arial" charset="0"/>
              </a:rPr>
              <a:t>. As a result, after an nMRI, a noninvasive follow-up based on confirmatory MRI and PSA measurements is a viable option for selected patients. Nevertheless, </a:t>
            </a:r>
            <a:r>
              <a:rPr lang="tr-TR" altLang="x-none" sz="2400" b="1">
                <a:solidFill>
                  <a:srgbClr val="FF0000"/>
                </a:solidFill>
                <a:latin typeface="Arial" charset="0"/>
              </a:rPr>
              <a:t>SB cannot be routinely omitted after nMRI, especially in younger patients with strong clinical suspicion of PCa (rising PSAD), given the possibility of missing clinically significant, MRI-silent tumors</a:t>
            </a:r>
            <a:r>
              <a:rPr lang="tr-TR" altLang="x-none" sz="2400">
                <a:latin typeface="Arial" charset="0"/>
              </a:rPr>
              <a:t>. </a:t>
            </a:r>
          </a:p>
        </p:txBody>
      </p:sp>
      <p:sp>
        <p:nvSpPr>
          <p:cNvPr id="2" name="Metin kutusu 1"/>
          <p:cNvSpPr txBox="1">
            <a:spLocks noChangeArrowheads="1"/>
          </p:cNvSpPr>
          <p:nvPr/>
        </p:nvSpPr>
        <p:spPr bwMode="auto">
          <a:xfrm>
            <a:off x="395288" y="5157788"/>
            <a:ext cx="8593137" cy="922337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r>
              <a:rPr lang="tr-TR" altLang="x-none" b="1"/>
              <a:t>Negatif mpMR’da özellikle genç yaşta ve yüksek PSAd’de standart biyopsi düşünülmelidir, mpMR’da saptanmayan klinik önemli kanser olabileceği akılda tutulmalıdır. </a:t>
            </a:r>
          </a:p>
        </p:txBody>
      </p:sp>
      <p:sp>
        <p:nvSpPr>
          <p:cNvPr id="7" name="Dikdörtgen 6"/>
          <p:cNvSpPr/>
          <p:nvPr/>
        </p:nvSpPr>
        <p:spPr>
          <a:xfrm>
            <a:off x="179512" y="6359525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t-BR" u="sng" dirty="0">
                <a:solidFill>
                  <a:srgbClr val="660066"/>
                </a:solidFill>
                <a:latin typeface="arial" charset="0"/>
                <a:hlinkClick r:id="rId4" tooltip="European urology."/>
              </a:rPr>
              <a:t>Eur Urol.</a:t>
            </a:r>
            <a:r>
              <a:rPr lang="pt-BR" dirty="0">
                <a:solidFill>
                  <a:srgbClr val="000000"/>
                </a:solidFill>
                <a:latin typeface="arial" charset="0"/>
              </a:rPr>
              <a:t> 2018 Jul;74(1):48-54. 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998586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116632"/>
            <a:ext cx="6413500" cy="2146300"/>
          </a:xfrm>
          <a:prstGeom prst="rect">
            <a:avLst/>
          </a:prstGeom>
        </p:spPr>
      </p:pic>
      <p:pic>
        <p:nvPicPr>
          <p:cNvPr id="3" name="Resi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80312" y="116631"/>
            <a:ext cx="1659880" cy="2018773"/>
          </a:xfrm>
          <a:prstGeom prst="rect">
            <a:avLst/>
          </a:prstGeom>
        </p:spPr>
      </p:pic>
      <p:pic>
        <p:nvPicPr>
          <p:cNvPr id="4" name="Resim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504" y="6309320"/>
            <a:ext cx="4483100" cy="444500"/>
          </a:xfrm>
          <a:prstGeom prst="rect">
            <a:avLst/>
          </a:prstGeom>
        </p:spPr>
      </p:pic>
      <p:pic>
        <p:nvPicPr>
          <p:cNvPr id="5" name="Resim 4">
            <a:extLst>
              <a:ext uri="{FF2B5EF4-FFF2-40B4-BE49-F238E27FC236}">
                <a16:creationId xmlns:a16="http://schemas.microsoft.com/office/drawing/2014/main" id="{0CF625CF-A08E-41E9-9F19-BFD6BCD990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0676" y="2135404"/>
            <a:ext cx="4987156" cy="4123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454051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6309320"/>
            <a:ext cx="4483100" cy="444500"/>
          </a:xfrm>
          <a:prstGeom prst="rect">
            <a:avLst/>
          </a:prstGeom>
        </p:spPr>
      </p:pic>
      <p:pic>
        <p:nvPicPr>
          <p:cNvPr id="2" name="Resi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44624"/>
            <a:ext cx="8136904" cy="5828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95594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6309320"/>
            <a:ext cx="4483100" cy="444500"/>
          </a:xfrm>
          <a:prstGeom prst="rect">
            <a:avLst/>
          </a:prstGeom>
        </p:spPr>
      </p:pic>
      <p:pic>
        <p:nvPicPr>
          <p:cNvPr id="2" name="Resi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908" y="332656"/>
            <a:ext cx="9122587" cy="4968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23643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6309320"/>
            <a:ext cx="4483100" cy="444500"/>
          </a:xfrm>
          <a:prstGeom prst="rect">
            <a:avLst/>
          </a:prstGeom>
        </p:spPr>
      </p:pic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251520" y="476673"/>
            <a:ext cx="8435280" cy="2808312"/>
          </a:xfrm>
        </p:spPr>
        <p:txBody>
          <a:bodyPr/>
          <a:lstStyle/>
          <a:p>
            <a:pPr marL="0" indent="0">
              <a:buNone/>
            </a:pPr>
            <a:r>
              <a:rPr lang="tr-TR" sz="2400" b="1" dirty="0" err="1"/>
              <a:t>Conclusion</a:t>
            </a:r>
            <a:r>
              <a:rPr lang="tr-TR" sz="2400" dirty="0"/>
              <a:t>: </a:t>
            </a:r>
            <a:r>
              <a:rPr lang="tr-TR" sz="2400" dirty="0" err="1"/>
              <a:t>The</a:t>
            </a:r>
            <a:r>
              <a:rPr lang="tr-TR" sz="2400" dirty="0"/>
              <a:t> </a:t>
            </a:r>
            <a:r>
              <a:rPr lang="tr-TR" sz="2400" dirty="0" err="1"/>
              <a:t>findings</a:t>
            </a:r>
            <a:r>
              <a:rPr lang="tr-TR" sz="2400" dirty="0"/>
              <a:t> of </a:t>
            </a:r>
            <a:r>
              <a:rPr lang="tr-TR" sz="2400" dirty="0" err="1"/>
              <a:t>this</a:t>
            </a:r>
            <a:r>
              <a:rPr lang="tr-TR" sz="2400" dirty="0"/>
              <a:t> </a:t>
            </a:r>
            <a:r>
              <a:rPr lang="tr-TR" sz="2400" dirty="0" err="1"/>
              <a:t>Cochrane</a:t>
            </a:r>
            <a:r>
              <a:rPr lang="tr-TR" sz="2400" dirty="0"/>
              <a:t> </a:t>
            </a:r>
            <a:r>
              <a:rPr lang="tr-TR" sz="2400" dirty="0" err="1"/>
              <a:t>review</a:t>
            </a:r>
            <a:r>
              <a:rPr lang="tr-TR" sz="2400" dirty="0"/>
              <a:t> </a:t>
            </a:r>
            <a:r>
              <a:rPr lang="tr-TR" sz="2400" dirty="0" err="1"/>
              <a:t>suggest</a:t>
            </a:r>
            <a:r>
              <a:rPr lang="tr-TR" sz="2400" dirty="0"/>
              <a:t> </a:t>
            </a:r>
            <a:r>
              <a:rPr lang="tr-TR" sz="2400" dirty="0" err="1"/>
              <a:t>that</a:t>
            </a:r>
            <a:r>
              <a:rPr lang="tr-TR" sz="2400" dirty="0"/>
              <a:t> MRI </a:t>
            </a:r>
            <a:r>
              <a:rPr lang="tr-TR" sz="2400" dirty="0" err="1"/>
              <a:t>pathway</a:t>
            </a:r>
            <a:r>
              <a:rPr lang="tr-TR" sz="2400" dirty="0"/>
              <a:t> is </a:t>
            </a:r>
            <a:r>
              <a:rPr lang="tr-TR" sz="2400" dirty="0" err="1"/>
              <a:t>better</a:t>
            </a:r>
            <a:r>
              <a:rPr lang="tr-TR" sz="2400" dirty="0"/>
              <a:t> </a:t>
            </a:r>
            <a:r>
              <a:rPr lang="tr-TR" sz="2400" dirty="0" err="1"/>
              <a:t>than</a:t>
            </a:r>
            <a:r>
              <a:rPr lang="tr-TR" sz="2400" dirty="0"/>
              <a:t> </a:t>
            </a:r>
            <a:r>
              <a:rPr lang="tr-TR" sz="2400" dirty="0" err="1"/>
              <a:t>systematic</a:t>
            </a:r>
            <a:r>
              <a:rPr lang="tr-TR" sz="2400" dirty="0"/>
              <a:t> </a:t>
            </a:r>
            <a:r>
              <a:rPr lang="tr-TR" sz="2400" dirty="0" err="1"/>
              <a:t>biopsies</a:t>
            </a:r>
            <a:r>
              <a:rPr lang="tr-TR" sz="2400" dirty="0"/>
              <a:t> in </a:t>
            </a:r>
            <a:r>
              <a:rPr lang="tr-TR" sz="2400" dirty="0" err="1"/>
              <a:t>making</a:t>
            </a:r>
            <a:r>
              <a:rPr lang="tr-TR" sz="2400" dirty="0"/>
              <a:t> a </a:t>
            </a:r>
            <a:r>
              <a:rPr lang="tr-TR" sz="2400" dirty="0" err="1"/>
              <a:t>correct</a:t>
            </a:r>
            <a:r>
              <a:rPr lang="tr-TR" sz="2400" dirty="0"/>
              <a:t> </a:t>
            </a:r>
            <a:r>
              <a:rPr lang="tr-TR" sz="2400" dirty="0" err="1"/>
              <a:t>diagnosis</a:t>
            </a:r>
            <a:r>
              <a:rPr lang="tr-TR" sz="2400" dirty="0"/>
              <a:t> of </a:t>
            </a:r>
            <a:r>
              <a:rPr lang="tr-TR" sz="2400" dirty="0" err="1"/>
              <a:t>clinically</a:t>
            </a:r>
            <a:r>
              <a:rPr lang="tr-TR" sz="2400" dirty="0"/>
              <a:t> </a:t>
            </a:r>
            <a:r>
              <a:rPr lang="tr-TR" sz="2400" dirty="0" err="1"/>
              <a:t>important</a:t>
            </a:r>
            <a:r>
              <a:rPr lang="tr-TR" sz="2400" dirty="0"/>
              <a:t> </a:t>
            </a:r>
            <a:r>
              <a:rPr lang="tr-TR" sz="2400" dirty="0" err="1"/>
              <a:t>prostate</a:t>
            </a:r>
            <a:r>
              <a:rPr lang="tr-TR" sz="2400" dirty="0"/>
              <a:t> </a:t>
            </a:r>
            <a:r>
              <a:rPr lang="tr-TR" sz="2400" dirty="0" err="1"/>
              <a:t>cancer</a:t>
            </a:r>
            <a:r>
              <a:rPr lang="tr-TR" sz="2400" dirty="0"/>
              <a:t> </a:t>
            </a:r>
            <a:r>
              <a:rPr lang="tr-TR" sz="2400" dirty="0" err="1"/>
              <a:t>and</a:t>
            </a:r>
            <a:r>
              <a:rPr lang="tr-TR" sz="2400" dirty="0"/>
              <a:t> </a:t>
            </a:r>
            <a:r>
              <a:rPr lang="tr-TR" sz="2400" dirty="0" err="1"/>
              <a:t>reducing</a:t>
            </a:r>
            <a:r>
              <a:rPr lang="tr-TR" sz="2400" dirty="0"/>
              <a:t> </a:t>
            </a:r>
            <a:r>
              <a:rPr lang="tr-TR" sz="2400" dirty="0" err="1"/>
              <a:t>redundant</a:t>
            </a:r>
            <a:r>
              <a:rPr lang="tr-TR" sz="2400" dirty="0"/>
              <a:t> </a:t>
            </a:r>
            <a:r>
              <a:rPr lang="tr-TR" sz="2400" dirty="0" err="1"/>
              <a:t>biopsies</a:t>
            </a:r>
            <a:r>
              <a:rPr lang="tr-TR" sz="2400" dirty="0"/>
              <a:t> </a:t>
            </a:r>
            <a:r>
              <a:rPr lang="tr-TR" sz="2400" dirty="0" err="1"/>
              <a:t>and</a:t>
            </a:r>
            <a:r>
              <a:rPr lang="tr-TR" sz="2400" dirty="0"/>
              <a:t> </a:t>
            </a:r>
            <a:r>
              <a:rPr lang="tr-TR" sz="2400" dirty="0" err="1"/>
              <a:t>the</a:t>
            </a:r>
            <a:r>
              <a:rPr lang="tr-TR" sz="2400" dirty="0"/>
              <a:t> </a:t>
            </a:r>
            <a:r>
              <a:rPr lang="tr-TR" sz="2400" dirty="0" err="1"/>
              <a:t>detection</a:t>
            </a:r>
            <a:r>
              <a:rPr lang="tr-TR" sz="2400" dirty="0"/>
              <a:t> of </a:t>
            </a:r>
            <a:r>
              <a:rPr lang="tr-TR" sz="2400" dirty="0" err="1"/>
              <a:t>unimportant</a:t>
            </a:r>
            <a:r>
              <a:rPr lang="tr-TR" sz="2400" dirty="0"/>
              <a:t> </a:t>
            </a:r>
            <a:r>
              <a:rPr lang="tr-TR" sz="2400" dirty="0" err="1"/>
              <a:t>cancers</a:t>
            </a:r>
            <a:r>
              <a:rPr lang="tr-TR" sz="2400" dirty="0"/>
              <a:t> </a:t>
            </a:r>
            <a:r>
              <a:rPr lang="tr-TR" sz="2400" dirty="0" err="1"/>
              <a:t>substantially</a:t>
            </a:r>
            <a:r>
              <a:rPr lang="tr-TR" sz="2400" dirty="0"/>
              <a:t>. </a:t>
            </a:r>
            <a:r>
              <a:rPr lang="tr-TR" sz="2400" dirty="0" err="1"/>
              <a:t>However</a:t>
            </a:r>
            <a:r>
              <a:rPr lang="tr-TR" sz="2400" dirty="0"/>
              <a:t>, MRI </a:t>
            </a:r>
            <a:r>
              <a:rPr lang="tr-TR" sz="2400" dirty="0" err="1"/>
              <a:t>pathway</a:t>
            </a:r>
            <a:r>
              <a:rPr lang="tr-TR" sz="2400" dirty="0"/>
              <a:t> </a:t>
            </a:r>
            <a:r>
              <a:rPr lang="tr-TR" sz="2400" dirty="0" err="1"/>
              <a:t>still</a:t>
            </a:r>
            <a:r>
              <a:rPr lang="tr-TR" sz="2400" dirty="0"/>
              <a:t> </a:t>
            </a:r>
            <a:r>
              <a:rPr lang="tr-TR" sz="2400" dirty="0" err="1"/>
              <a:t>misses</a:t>
            </a:r>
            <a:r>
              <a:rPr lang="tr-TR" sz="2400" dirty="0"/>
              <a:t> </a:t>
            </a:r>
            <a:r>
              <a:rPr lang="tr-TR" sz="2400" dirty="0" err="1"/>
              <a:t>some</a:t>
            </a:r>
            <a:r>
              <a:rPr lang="tr-TR" sz="2400" dirty="0"/>
              <a:t> men </a:t>
            </a:r>
            <a:r>
              <a:rPr lang="tr-TR" sz="2400" dirty="0" err="1"/>
              <a:t>with</a:t>
            </a:r>
            <a:r>
              <a:rPr lang="tr-TR" sz="2400" dirty="0"/>
              <a:t> </a:t>
            </a:r>
            <a:r>
              <a:rPr lang="tr-TR" sz="2400" dirty="0" err="1"/>
              <a:t>important</a:t>
            </a:r>
            <a:r>
              <a:rPr lang="tr-TR" sz="2400" dirty="0"/>
              <a:t> </a:t>
            </a:r>
            <a:r>
              <a:rPr lang="tr-TR" sz="2400" dirty="0" err="1"/>
              <a:t>prostate</a:t>
            </a:r>
            <a:r>
              <a:rPr lang="tr-TR" sz="2400" dirty="0"/>
              <a:t> </a:t>
            </a:r>
            <a:r>
              <a:rPr lang="tr-TR" sz="2400" dirty="0" err="1"/>
              <a:t>cancer</a:t>
            </a:r>
            <a:r>
              <a:rPr lang="tr-TR" sz="2400" dirty="0"/>
              <a:t>. </a:t>
            </a:r>
            <a:r>
              <a:rPr lang="tr-TR" sz="2400" dirty="0" err="1"/>
              <a:t>Therefore</a:t>
            </a:r>
            <a:r>
              <a:rPr lang="tr-TR" sz="2400" dirty="0"/>
              <a:t>, </a:t>
            </a:r>
            <a:r>
              <a:rPr lang="tr-TR" sz="2400" dirty="0" err="1"/>
              <a:t>further</a:t>
            </a:r>
            <a:r>
              <a:rPr lang="tr-TR" sz="2400" dirty="0"/>
              <a:t> </a:t>
            </a:r>
            <a:r>
              <a:rPr lang="tr-TR" sz="2400" dirty="0" err="1"/>
              <a:t>research</a:t>
            </a:r>
            <a:r>
              <a:rPr lang="tr-TR" sz="2400" dirty="0"/>
              <a:t> in </a:t>
            </a:r>
            <a:r>
              <a:rPr lang="tr-TR" sz="2400" dirty="0" err="1"/>
              <a:t>this</a:t>
            </a:r>
            <a:r>
              <a:rPr lang="tr-TR" sz="2400" dirty="0"/>
              <a:t> </a:t>
            </a:r>
            <a:r>
              <a:rPr lang="tr-TR" sz="2400" dirty="0" err="1"/>
              <a:t>area</a:t>
            </a:r>
            <a:r>
              <a:rPr lang="tr-TR" sz="2400" dirty="0"/>
              <a:t> is </a:t>
            </a:r>
            <a:r>
              <a:rPr lang="tr-TR" sz="2400" dirty="0" err="1"/>
              <a:t>important</a:t>
            </a:r>
            <a:r>
              <a:rPr lang="tr-TR" sz="2400" dirty="0"/>
              <a:t>. </a:t>
            </a:r>
          </a:p>
          <a:p>
            <a:endParaRPr lang="tr-TR" sz="2400" dirty="0"/>
          </a:p>
        </p:txBody>
      </p:sp>
      <p:sp>
        <p:nvSpPr>
          <p:cNvPr id="6" name="Metin kutusu 5"/>
          <p:cNvSpPr txBox="1"/>
          <p:nvPr/>
        </p:nvSpPr>
        <p:spPr>
          <a:xfrm>
            <a:off x="251520" y="3429000"/>
            <a:ext cx="8712968" cy="203132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tr-TR" b="1" dirty="0" err="1"/>
              <a:t>mpMR</a:t>
            </a:r>
            <a:r>
              <a:rPr lang="tr-TR" b="1" dirty="0"/>
              <a:t> klinik önemli prostat kanseri yakalamada ve gereksiz biyopsiyi önlemede sistematik biyopsiye göre daha iyi,</a:t>
            </a:r>
          </a:p>
          <a:p>
            <a:pPr marL="342900" indent="-342900">
              <a:buAutoNum type="arabicPeriod"/>
            </a:pPr>
            <a:endParaRPr lang="tr-TR" b="1" dirty="0"/>
          </a:p>
          <a:p>
            <a:r>
              <a:rPr lang="tr-TR" b="1" dirty="0"/>
              <a:t>2. Fakat halen </a:t>
            </a:r>
            <a:r>
              <a:rPr lang="tr-TR" b="1" dirty="0" err="1"/>
              <a:t>mpMR</a:t>
            </a:r>
            <a:r>
              <a:rPr lang="tr-TR" b="1" dirty="0"/>
              <a:t> klinik önemli prostat kanserini atlamaktadır, </a:t>
            </a:r>
          </a:p>
          <a:p>
            <a:endParaRPr lang="tr-TR" b="1" dirty="0"/>
          </a:p>
          <a:p>
            <a:r>
              <a:rPr lang="tr-TR" b="1" dirty="0"/>
              <a:t>3. Değerlendirilen çalışmaların </a:t>
            </a:r>
            <a:r>
              <a:rPr lang="tr-TR" b="1" dirty="0" err="1"/>
              <a:t>limitasyonları</a:t>
            </a:r>
            <a:r>
              <a:rPr lang="tr-TR" b="1" dirty="0"/>
              <a:t> nedeni ile ileri  çalışmalara ihtiyaç duyulmaktadır. </a:t>
            </a:r>
          </a:p>
        </p:txBody>
      </p:sp>
    </p:spTree>
    <p:extLst>
      <p:ext uri="{BB962C8B-B14F-4D97-AF65-F5344CB8AC3E}">
        <p14:creationId xmlns:p14="http://schemas.microsoft.com/office/powerpoint/2010/main" val="38225595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>
            <a:extLst>
              <a:ext uri="{FF2B5EF4-FFF2-40B4-BE49-F238E27FC236}">
                <a16:creationId xmlns:a16="http://schemas.microsoft.com/office/drawing/2014/main" id="{AA6A90EA-E20F-41C6-92BF-D724D6F866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7384"/>
            <a:ext cx="9144000" cy="2177151"/>
          </a:xfrm>
          <a:prstGeom prst="rect">
            <a:avLst/>
          </a:prstGeom>
        </p:spPr>
      </p:pic>
      <p:pic>
        <p:nvPicPr>
          <p:cNvPr id="5" name="Resim 4">
            <a:extLst>
              <a:ext uri="{FF2B5EF4-FFF2-40B4-BE49-F238E27FC236}">
                <a16:creationId xmlns:a16="http://schemas.microsoft.com/office/drawing/2014/main" id="{443650BB-39DE-4074-9264-5EEBE2DCF7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16" y="2149767"/>
            <a:ext cx="2610975" cy="1691766"/>
          </a:xfrm>
          <a:prstGeom prst="rect">
            <a:avLst/>
          </a:prstGeom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id="{C5EF4EF7-3546-4CB3-8CD4-B77BBB7E25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44802" y="1844824"/>
            <a:ext cx="6563702" cy="4270125"/>
          </a:xfrm>
          <a:prstGeom prst="rect">
            <a:avLst/>
          </a:prstGeom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C10BE5CE-4A73-449A-9BC1-65E6CA9E2C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500" y="3870805"/>
            <a:ext cx="2361802" cy="1107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86757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51" y="44624"/>
            <a:ext cx="5854700" cy="1358900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251" y="1484784"/>
            <a:ext cx="1651000" cy="1219200"/>
          </a:xfrm>
          <a:prstGeom prst="rect">
            <a:avLst/>
          </a:prstGeom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79712" y="1484784"/>
            <a:ext cx="1498600" cy="3759200"/>
          </a:xfrm>
          <a:prstGeom prst="rect">
            <a:avLst/>
          </a:prstGeom>
        </p:spPr>
      </p:pic>
      <p:pic>
        <p:nvPicPr>
          <p:cNvPr id="7" name="Resim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68410" y="1497319"/>
            <a:ext cx="1511300" cy="3771900"/>
          </a:xfrm>
          <a:prstGeom prst="rect">
            <a:avLst/>
          </a:prstGeom>
        </p:spPr>
      </p:pic>
      <p:pic>
        <p:nvPicPr>
          <p:cNvPr id="8" name="Resim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69808" y="1511965"/>
            <a:ext cx="1750109" cy="3770561"/>
          </a:xfrm>
          <a:prstGeom prst="rect">
            <a:avLst/>
          </a:prstGeom>
        </p:spPr>
      </p:pic>
      <p:pic>
        <p:nvPicPr>
          <p:cNvPr id="9" name="Resim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10015" y="1506366"/>
            <a:ext cx="1651000" cy="1765300"/>
          </a:xfrm>
          <a:prstGeom prst="rect">
            <a:avLst/>
          </a:prstGeom>
        </p:spPr>
      </p:pic>
      <p:pic>
        <p:nvPicPr>
          <p:cNvPr id="10" name="Resim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84615" y="3501008"/>
            <a:ext cx="1676400" cy="154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0349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Başlık 1"/>
          <p:cNvSpPr>
            <a:spLocks noGrp="1"/>
          </p:cNvSpPr>
          <p:nvPr>
            <p:ph type="title"/>
          </p:nvPr>
        </p:nvSpPr>
        <p:spPr>
          <a:xfrm>
            <a:off x="457200" y="404813"/>
            <a:ext cx="8229600" cy="1143000"/>
          </a:xfrm>
        </p:spPr>
        <p:txBody>
          <a:bodyPr/>
          <a:lstStyle/>
          <a:p>
            <a:pPr eaLnBrk="1" hangingPunct="1"/>
            <a:r>
              <a:rPr lang="tr-TR" altLang="x-none" b="1" dirty="0"/>
              <a:t>EAU 2019 Prostat kanseri kılavuzu </a:t>
            </a:r>
          </a:p>
        </p:txBody>
      </p:sp>
      <p:sp>
        <p:nvSpPr>
          <p:cNvPr id="19461" name="Metin kutusu 1"/>
          <p:cNvSpPr txBox="1">
            <a:spLocks noChangeArrowheads="1"/>
          </p:cNvSpPr>
          <p:nvPr/>
        </p:nvSpPr>
        <p:spPr bwMode="auto">
          <a:xfrm>
            <a:off x="179512" y="3429000"/>
            <a:ext cx="8640762" cy="92333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buFontTx/>
              <a:buAutoNum type="arabicPeriod"/>
            </a:pPr>
            <a:r>
              <a:rPr lang="tr-TR" altLang="x-none" dirty="0" err="1"/>
              <a:t>mpMR</a:t>
            </a:r>
            <a:r>
              <a:rPr lang="tr-TR" altLang="x-none" dirty="0"/>
              <a:t> görüntüleme yapılamıyorsa, sistematik biyopsi yapılmalı,</a:t>
            </a:r>
          </a:p>
          <a:p>
            <a:pPr>
              <a:buFontTx/>
              <a:buAutoNum type="arabicPeriod"/>
            </a:pPr>
            <a:r>
              <a:rPr lang="tr-TR" altLang="x-none" dirty="0" err="1"/>
              <a:t>mpMR</a:t>
            </a:r>
            <a:r>
              <a:rPr lang="tr-TR" altLang="x-none" dirty="0"/>
              <a:t> görüntüleme tarama amaçlı kullanılmamalı, </a:t>
            </a:r>
          </a:p>
          <a:p>
            <a:pPr>
              <a:buFontTx/>
              <a:buAutoNum type="arabicPeriod"/>
            </a:pPr>
            <a:r>
              <a:rPr lang="tr-TR" altLang="x-none" dirty="0" err="1"/>
              <a:t>mpMR</a:t>
            </a:r>
            <a:r>
              <a:rPr lang="tr-TR" altLang="x-none" dirty="0"/>
              <a:t> görüntüleme ve raporlama PI-RADS kılavuzuna göre yapılmalıdır,</a:t>
            </a:r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537" y="4971056"/>
            <a:ext cx="5930900" cy="1955800"/>
          </a:xfrm>
          <a:prstGeom prst="rect">
            <a:avLst/>
          </a:prstGeom>
        </p:spPr>
      </p:pic>
      <p:pic>
        <p:nvPicPr>
          <p:cNvPr id="3" name="Resi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9436" y="1340768"/>
            <a:ext cx="8624107" cy="1872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862771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600" y="116632"/>
            <a:ext cx="6861939" cy="1296144"/>
          </a:xfrm>
          <a:prstGeom prst="rect">
            <a:avLst/>
          </a:prstGeom>
        </p:spPr>
      </p:pic>
      <p:pic>
        <p:nvPicPr>
          <p:cNvPr id="3" name="Resi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6093296"/>
            <a:ext cx="5272770" cy="482476"/>
          </a:xfrm>
          <a:prstGeom prst="rect">
            <a:avLst/>
          </a:prstGeom>
        </p:spPr>
      </p:pic>
      <p:pic>
        <p:nvPicPr>
          <p:cNvPr id="4" name="Resim 3"/>
          <p:cNvPicPr>
            <a:picLocks noChangeAspect="1"/>
          </p:cNvPicPr>
          <p:nvPr/>
        </p:nvPicPr>
        <p:blipFill rotWithShape="1">
          <a:blip r:embed="rId4"/>
          <a:srcRect b="45225"/>
          <a:stretch/>
        </p:blipFill>
        <p:spPr>
          <a:xfrm>
            <a:off x="179512" y="1628800"/>
            <a:ext cx="8855676" cy="36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5845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600" y="116632"/>
            <a:ext cx="6861939" cy="1296144"/>
          </a:xfrm>
          <a:prstGeom prst="rect">
            <a:avLst/>
          </a:prstGeom>
        </p:spPr>
      </p:pic>
      <p:pic>
        <p:nvPicPr>
          <p:cNvPr id="3" name="Resi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6093296"/>
            <a:ext cx="5272770" cy="482476"/>
          </a:xfrm>
          <a:prstGeom prst="rect">
            <a:avLst/>
          </a:prstGeom>
        </p:spPr>
      </p:pic>
      <p:pic>
        <p:nvPicPr>
          <p:cNvPr id="4" name="Resim 3"/>
          <p:cNvPicPr>
            <a:picLocks noChangeAspect="1"/>
          </p:cNvPicPr>
          <p:nvPr/>
        </p:nvPicPr>
        <p:blipFill rotWithShape="1">
          <a:blip r:embed="rId4"/>
          <a:srcRect t="54797"/>
          <a:stretch/>
        </p:blipFill>
        <p:spPr>
          <a:xfrm>
            <a:off x="107504" y="1844824"/>
            <a:ext cx="8806652" cy="2954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507863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600" y="116632"/>
            <a:ext cx="6861939" cy="1296144"/>
          </a:xfrm>
          <a:prstGeom prst="rect">
            <a:avLst/>
          </a:prstGeom>
        </p:spPr>
      </p:pic>
      <p:pic>
        <p:nvPicPr>
          <p:cNvPr id="3" name="Resi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6093296"/>
            <a:ext cx="5272770" cy="482476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553" y="1556792"/>
            <a:ext cx="8612671" cy="1224136"/>
          </a:xfrm>
          <a:prstGeom prst="rect">
            <a:avLst/>
          </a:prstGeom>
        </p:spPr>
      </p:pic>
      <p:sp>
        <p:nvSpPr>
          <p:cNvPr id="6" name="Metin kutusu 5"/>
          <p:cNvSpPr txBox="1"/>
          <p:nvPr/>
        </p:nvSpPr>
        <p:spPr>
          <a:xfrm>
            <a:off x="179512" y="3068960"/>
            <a:ext cx="8615712" cy="120032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tr-TR" b="1" dirty="0"/>
              <a:t>1. PSA hızı ve PSA ikileme zamanının </a:t>
            </a:r>
            <a:r>
              <a:rPr lang="tr-TR" b="1" dirty="0" err="1"/>
              <a:t>PSA’ya</a:t>
            </a:r>
            <a:r>
              <a:rPr lang="tr-TR" b="1" dirty="0"/>
              <a:t> ek olarak </a:t>
            </a:r>
            <a:r>
              <a:rPr lang="tr-TR" b="1" dirty="0" err="1"/>
              <a:t>öngörüsel</a:t>
            </a:r>
            <a:r>
              <a:rPr lang="tr-TR" b="1" dirty="0"/>
              <a:t> değeri olduğunu gösteren kanıt seviyesi </a:t>
            </a:r>
            <a:r>
              <a:rPr lang="tr-TR" b="1" dirty="0" err="1"/>
              <a:t>yeterl</a:t>
            </a:r>
            <a:r>
              <a:rPr lang="tr-TR" b="1" dirty="0"/>
              <a:t> </a:t>
            </a:r>
            <a:r>
              <a:rPr lang="tr-TR" b="1" dirty="0" err="1"/>
              <a:t>ideğildir</a:t>
            </a:r>
            <a:r>
              <a:rPr lang="tr-TR" b="1" dirty="0"/>
              <a:t>. </a:t>
            </a:r>
          </a:p>
          <a:p>
            <a:r>
              <a:rPr lang="tr-TR" b="1" dirty="0"/>
              <a:t>2. Erken evre hastalıkta PSA dinamiklerin karar aşamasında kullanılmasının gerekçesi yoktur. </a:t>
            </a:r>
          </a:p>
        </p:txBody>
      </p:sp>
    </p:spTree>
    <p:extLst>
      <p:ext uri="{BB962C8B-B14F-4D97-AF65-F5344CB8AC3E}">
        <p14:creationId xmlns:p14="http://schemas.microsoft.com/office/powerpoint/2010/main" val="89882468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Başlık 1"/>
          <p:cNvSpPr>
            <a:spLocks noGrp="1"/>
          </p:cNvSpPr>
          <p:nvPr>
            <p:ph type="title"/>
          </p:nvPr>
        </p:nvSpPr>
        <p:spPr>
          <a:xfrm>
            <a:off x="457200" y="188913"/>
            <a:ext cx="8229600" cy="1143000"/>
          </a:xfrm>
        </p:spPr>
        <p:txBody>
          <a:bodyPr/>
          <a:lstStyle/>
          <a:p>
            <a:pPr eaLnBrk="1" hangingPunct="1"/>
            <a:r>
              <a:rPr lang="tr-TR" altLang="x-none"/>
              <a:t>Özet</a:t>
            </a:r>
          </a:p>
        </p:txBody>
      </p:sp>
      <p:sp>
        <p:nvSpPr>
          <p:cNvPr id="56322" name="İçerik Yer Tutucusu 2"/>
          <p:cNvSpPr>
            <a:spLocks noGrp="1"/>
          </p:cNvSpPr>
          <p:nvPr>
            <p:ph idx="1"/>
          </p:nvPr>
        </p:nvSpPr>
        <p:spPr>
          <a:xfrm>
            <a:off x="457200" y="1484313"/>
            <a:ext cx="8507413" cy="4525962"/>
          </a:xfrm>
        </p:spPr>
        <p:txBody>
          <a:bodyPr/>
          <a:lstStyle/>
          <a:p>
            <a:pPr eaLnBrk="1" hangingPunct="1">
              <a:buFont typeface="Wingdings" charset="2"/>
              <a:buChar char="v"/>
            </a:pPr>
            <a:r>
              <a:rPr lang="tr-TR" altLang="x-none" dirty="0"/>
              <a:t> </a:t>
            </a:r>
            <a:r>
              <a:rPr lang="tr-TR" altLang="x-none" dirty="0" err="1"/>
              <a:t>mpMR</a:t>
            </a:r>
            <a:r>
              <a:rPr lang="tr-TR" altLang="x-none" dirty="0"/>
              <a:t>-hedefli biyopsi ile daha çok klinik önemli prostat kanseri yakalanmaktadır, </a:t>
            </a:r>
          </a:p>
          <a:p>
            <a:pPr eaLnBrk="1" hangingPunct="1">
              <a:buFont typeface="Wingdings" charset="2"/>
              <a:buChar char="v"/>
            </a:pPr>
            <a:r>
              <a:rPr lang="tr-TR" altLang="x-none" dirty="0"/>
              <a:t> MR-füzyon biyopsi tekniklerinde ve cihazlarda  standardizasyon yok,</a:t>
            </a:r>
          </a:p>
          <a:p>
            <a:pPr eaLnBrk="1" hangingPunct="1">
              <a:buFont typeface="Wingdings" charset="2"/>
              <a:buChar char="v"/>
            </a:pPr>
            <a:r>
              <a:rPr lang="tr-TR" altLang="x-none" dirty="0"/>
              <a:t> en önemlisi radyologların </a:t>
            </a:r>
            <a:r>
              <a:rPr lang="tr-TR" altLang="x-none" dirty="0" err="1"/>
              <a:t>mpMR</a:t>
            </a:r>
            <a:r>
              <a:rPr lang="tr-TR" altLang="x-none" dirty="0"/>
              <a:t> okumadaki değişken yorumlamaları (</a:t>
            </a:r>
            <a:r>
              <a:rPr lang="tr-TR" altLang="x-none" dirty="0" err="1"/>
              <a:t>mpMR</a:t>
            </a:r>
            <a:r>
              <a:rPr lang="tr-TR" altLang="x-none" dirty="0"/>
              <a:t> okuma eğitimlerin yaygınlaştırılması gerekiyor)</a:t>
            </a:r>
          </a:p>
          <a:p>
            <a:pPr eaLnBrk="1" hangingPunct="1">
              <a:buFont typeface="Wingdings" charset="2"/>
              <a:buChar char="v"/>
            </a:pPr>
            <a:r>
              <a:rPr lang="tr-TR" altLang="x-none"/>
              <a:t>PSA kinetiğinin ek katkısı mevcut değildir. </a:t>
            </a:r>
          </a:p>
          <a:p>
            <a:pPr eaLnBrk="1" hangingPunct="1">
              <a:buFont typeface="Wingdings" charset="2"/>
              <a:buChar char="v"/>
            </a:pPr>
            <a:endParaRPr lang="tr-TR" altLang="x-none" dirty="0"/>
          </a:p>
        </p:txBody>
      </p:sp>
    </p:spTree>
    <p:extLst>
      <p:ext uri="{BB962C8B-B14F-4D97-AF65-F5344CB8AC3E}">
        <p14:creationId xmlns:p14="http://schemas.microsoft.com/office/powerpoint/2010/main" val="145074242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457200" y="706686"/>
            <a:ext cx="8229600" cy="1210146"/>
          </a:xfrm>
        </p:spPr>
        <p:txBody>
          <a:bodyPr/>
          <a:lstStyle/>
          <a:p>
            <a:r>
              <a:rPr lang="tr-TR" dirty="0">
                <a:solidFill>
                  <a:srgbClr val="FF0000"/>
                </a:solidFill>
                <a:latin typeface="Apple Chancery" charset="0"/>
                <a:ea typeface="Apple Chancery" charset="0"/>
                <a:cs typeface="Apple Chancery" charset="0"/>
              </a:rPr>
              <a:t>Atina’da </a:t>
            </a:r>
            <a:r>
              <a:rPr lang="tr-TR">
                <a:solidFill>
                  <a:srgbClr val="FF0000"/>
                </a:solidFill>
                <a:latin typeface="Apple Chancery" charset="0"/>
                <a:ea typeface="Apple Chancery" charset="0"/>
                <a:cs typeface="Apple Chancery" charset="0"/>
              </a:rPr>
              <a:t>görüşmek üzere, Teşekkürler</a:t>
            </a:r>
            <a:endParaRPr lang="tr-TR" dirty="0">
              <a:solidFill>
                <a:srgbClr val="FF0000"/>
              </a:solidFill>
              <a:latin typeface="Apple Chancery" charset="0"/>
              <a:ea typeface="Apple Chancery" charset="0"/>
              <a:cs typeface="Apple Chancery" charset="0"/>
            </a:endParaRPr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76872"/>
            <a:ext cx="9128098" cy="1486215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5726401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Başlık 1"/>
          <p:cNvSpPr>
            <a:spLocks noGrp="1"/>
          </p:cNvSpPr>
          <p:nvPr>
            <p:ph type="title"/>
          </p:nvPr>
        </p:nvSpPr>
        <p:spPr>
          <a:xfrm>
            <a:off x="457200" y="404813"/>
            <a:ext cx="8229600" cy="1143000"/>
          </a:xfrm>
        </p:spPr>
        <p:txBody>
          <a:bodyPr/>
          <a:lstStyle/>
          <a:p>
            <a:pPr eaLnBrk="1" hangingPunct="1"/>
            <a:r>
              <a:rPr lang="tr-TR" altLang="x-none" b="1" dirty="0"/>
              <a:t>EAU 2019 Prostat kanseri kılavuzu </a:t>
            </a:r>
          </a:p>
        </p:txBody>
      </p:sp>
      <p:sp>
        <p:nvSpPr>
          <p:cNvPr id="19461" name="Metin kutusu 1"/>
          <p:cNvSpPr txBox="1">
            <a:spLocks noChangeArrowheads="1"/>
          </p:cNvSpPr>
          <p:nvPr/>
        </p:nvSpPr>
        <p:spPr bwMode="auto">
          <a:xfrm>
            <a:off x="270933" y="3501008"/>
            <a:ext cx="8640762" cy="1200329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buFontTx/>
              <a:buAutoNum type="arabicPeriod"/>
            </a:pPr>
            <a:r>
              <a:rPr lang="tr-TR" altLang="x-none" dirty="0"/>
              <a:t>1. biyopsi öncesinde, </a:t>
            </a:r>
            <a:r>
              <a:rPr lang="tr-TR" altLang="x-none" dirty="0" err="1"/>
              <a:t>mpMR</a:t>
            </a:r>
            <a:r>
              <a:rPr lang="tr-TR" altLang="x-none" dirty="0"/>
              <a:t> görüntüleme yapılmalı,</a:t>
            </a:r>
          </a:p>
          <a:p>
            <a:pPr>
              <a:buFontTx/>
              <a:buAutoNum type="arabicPeriod"/>
            </a:pPr>
            <a:r>
              <a:rPr lang="tr-TR" altLang="x-none" dirty="0" err="1"/>
              <a:t>mpMR</a:t>
            </a:r>
            <a:r>
              <a:rPr lang="tr-TR" altLang="x-none" dirty="0"/>
              <a:t> pozitif (PIRADS ≥3) ise hedefe yönelik + sistematik  biyopsiler alınmalı, </a:t>
            </a:r>
          </a:p>
          <a:p>
            <a:pPr>
              <a:buFontTx/>
              <a:buAutoNum type="arabicPeriod"/>
            </a:pPr>
            <a:r>
              <a:rPr lang="tr-TR" altLang="x-none" dirty="0" err="1"/>
              <a:t>mpMR</a:t>
            </a:r>
            <a:r>
              <a:rPr lang="tr-TR" altLang="x-none" dirty="0"/>
              <a:t> negatif (PIRADS ≤2) ise ve klinik risk düşük ise hasta ile konuşularak biyopsi yapılmayabilir,</a:t>
            </a:r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537" y="4971056"/>
            <a:ext cx="5930900" cy="1955800"/>
          </a:xfrm>
          <a:prstGeom prst="rect">
            <a:avLst/>
          </a:prstGeom>
        </p:spPr>
      </p:pic>
      <p:pic>
        <p:nvPicPr>
          <p:cNvPr id="3" name="Resi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8487" y="1547812"/>
            <a:ext cx="8563208" cy="1593155"/>
          </a:xfrm>
          <a:prstGeom prst="rect">
            <a:avLst/>
          </a:prstGeom>
        </p:spPr>
      </p:pic>
      <p:sp>
        <p:nvSpPr>
          <p:cNvPr id="8" name="Yuvarlatılmış Dikdörtgen 7"/>
          <p:cNvSpPr/>
          <p:nvPr/>
        </p:nvSpPr>
        <p:spPr>
          <a:xfrm>
            <a:off x="7452320" y="1844824"/>
            <a:ext cx="1387367" cy="287412"/>
          </a:xfrm>
          <a:prstGeom prst="round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x-none" altLang="x-none" sz="1800">
              <a:solidFill>
                <a:srgbClr val="FFFFFF"/>
              </a:solidFill>
              <a:ea typeface="Arial" charset="0"/>
              <a:cs typeface="Arial" charset="0"/>
            </a:endParaRPr>
          </a:p>
        </p:txBody>
      </p:sp>
      <p:sp>
        <p:nvSpPr>
          <p:cNvPr id="9" name="Yuvarlatılmış Dikdörtgen 8"/>
          <p:cNvSpPr/>
          <p:nvPr/>
        </p:nvSpPr>
        <p:spPr>
          <a:xfrm>
            <a:off x="7512158" y="2564904"/>
            <a:ext cx="1387367" cy="504056"/>
          </a:xfrm>
          <a:prstGeom prst="round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x-none" altLang="x-none" sz="1800">
              <a:solidFill>
                <a:srgbClr val="FFFFFF"/>
              </a:solidFill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26158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Başlık 1"/>
          <p:cNvSpPr>
            <a:spLocks noGrp="1"/>
          </p:cNvSpPr>
          <p:nvPr>
            <p:ph type="title"/>
          </p:nvPr>
        </p:nvSpPr>
        <p:spPr>
          <a:xfrm>
            <a:off x="457200" y="404813"/>
            <a:ext cx="8229600" cy="1143000"/>
          </a:xfrm>
        </p:spPr>
        <p:txBody>
          <a:bodyPr/>
          <a:lstStyle/>
          <a:p>
            <a:pPr eaLnBrk="1" hangingPunct="1"/>
            <a:r>
              <a:rPr lang="tr-TR" altLang="x-none" b="1" dirty="0"/>
              <a:t>EAU 2019 Prostat kanseri kılavuzu </a:t>
            </a:r>
          </a:p>
        </p:txBody>
      </p:sp>
      <p:sp>
        <p:nvSpPr>
          <p:cNvPr id="19461" name="Metin kutusu 1"/>
          <p:cNvSpPr txBox="1">
            <a:spLocks noChangeArrowheads="1"/>
          </p:cNvSpPr>
          <p:nvPr/>
        </p:nvSpPr>
        <p:spPr bwMode="auto">
          <a:xfrm>
            <a:off x="270933" y="3429000"/>
            <a:ext cx="8640762" cy="1200329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buFontTx/>
              <a:buAutoNum type="arabicPeriod"/>
            </a:pPr>
            <a:r>
              <a:rPr lang="tr-TR" altLang="x-none" dirty="0"/>
              <a:t>2. biyopsi öncesinde, </a:t>
            </a:r>
            <a:r>
              <a:rPr lang="tr-TR" altLang="x-none" dirty="0" err="1"/>
              <a:t>mpMR</a:t>
            </a:r>
            <a:r>
              <a:rPr lang="tr-TR" altLang="x-none" dirty="0"/>
              <a:t> görüntüleme yapılmalı,</a:t>
            </a:r>
          </a:p>
          <a:p>
            <a:pPr>
              <a:buFontTx/>
              <a:buAutoNum type="arabicPeriod"/>
            </a:pPr>
            <a:r>
              <a:rPr lang="tr-TR" altLang="x-none" dirty="0" err="1"/>
              <a:t>mpMR</a:t>
            </a:r>
            <a:r>
              <a:rPr lang="tr-TR" altLang="x-none" dirty="0"/>
              <a:t> pozitif (PIRADS ≥3) ise sadece hedefe yönelik biyopsi alınmalı, </a:t>
            </a:r>
          </a:p>
          <a:p>
            <a:pPr>
              <a:buFontTx/>
              <a:buAutoNum type="arabicPeriod"/>
            </a:pPr>
            <a:r>
              <a:rPr lang="tr-TR" altLang="x-none" dirty="0" err="1"/>
              <a:t>mpMR</a:t>
            </a:r>
            <a:r>
              <a:rPr lang="tr-TR" altLang="x-none" dirty="0"/>
              <a:t> negatif (PIRADS ≤2) ise ve klinik risk yüksek ise hasta ile konuşularak sistematik biyopsi yapılmalı,</a:t>
            </a:r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537" y="4971056"/>
            <a:ext cx="5930900" cy="1955800"/>
          </a:xfrm>
          <a:prstGeom prst="rect">
            <a:avLst/>
          </a:prstGeom>
        </p:spPr>
      </p:pic>
      <p:pic>
        <p:nvPicPr>
          <p:cNvPr id="4" name="Resi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933" y="1570977"/>
            <a:ext cx="8814002" cy="1660312"/>
          </a:xfrm>
          <a:prstGeom prst="rect">
            <a:avLst/>
          </a:prstGeom>
        </p:spPr>
      </p:pic>
      <p:sp>
        <p:nvSpPr>
          <p:cNvPr id="7" name="Yuvarlatılmış Dikdörtgen 6"/>
          <p:cNvSpPr/>
          <p:nvPr/>
        </p:nvSpPr>
        <p:spPr>
          <a:xfrm>
            <a:off x="7668344" y="2105891"/>
            <a:ext cx="1387367" cy="287412"/>
          </a:xfrm>
          <a:prstGeom prst="round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x-none" altLang="x-none" sz="1800">
              <a:solidFill>
                <a:srgbClr val="FFFFFF"/>
              </a:solidFill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34710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Başlık 1"/>
          <p:cNvSpPr>
            <a:spLocks noGrp="1"/>
          </p:cNvSpPr>
          <p:nvPr>
            <p:ph type="title"/>
          </p:nvPr>
        </p:nvSpPr>
        <p:spPr>
          <a:xfrm>
            <a:off x="457200" y="404813"/>
            <a:ext cx="8229600" cy="1143000"/>
          </a:xfrm>
        </p:spPr>
        <p:txBody>
          <a:bodyPr/>
          <a:lstStyle/>
          <a:p>
            <a:pPr eaLnBrk="1" hangingPunct="1"/>
            <a:r>
              <a:rPr lang="tr-TR" altLang="x-none" b="1" dirty="0"/>
              <a:t>EAU 2019 Prostat kanseri kılavuzu </a:t>
            </a:r>
          </a:p>
        </p:txBody>
      </p:sp>
      <p:pic>
        <p:nvPicPr>
          <p:cNvPr id="20483" name="Resi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2492375"/>
            <a:ext cx="8523288" cy="144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4" name="Metin kutusu 3"/>
          <p:cNvSpPr txBox="1">
            <a:spLocks noChangeArrowheads="1"/>
          </p:cNvSpPr>
          <p:nvPr/>
        </p:nvSpPr>
        <p:spPr bwMode="auto">
          <a:xfrm>
            <a:off x="647700" y="1844675"/>
            <a:ext cx="80391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r>
              <a:rPr lang="tr-TR" altLang="x-none" b="1"/>
              <a:t>mpMR’ın Gleason skor ve RRP’deki tümör volümüne göre Pca tanı oranı  </a:t>
            </a:r>
          </a:p>
        </p:txBody>
      </p:sp>
      <p:pic>
        <p:nvPicPr>
          <p:cNvPr id="20485" name="Resi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313" y="4797425"/>
            <a:ext cx="5886450" cy="35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Resim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0825" y="5156200"/>
            <a:ext cx="4784805" cy="1577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9912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Başlık 1"/>
          <p:cNvSpPr>
            <a:spLocks noGrp="1"/>
          </p:cNvSpPr>
          <p:nvPr>
            <p:ph type="title"/>
          </p:nvPr>
        </p:nvSpPr>
        <p:spPr>
          <a:xfrm>
            <a:off x="457200" y="404813"/>
            <a:ext cx="8229600" cy="1143000"/>
          </a:xfrm>
        </p:spPr>
        <p:txBody>
          <a:bodyPr/>
          <a:lstStyle/>
          <a:p>
            <a:pPr eaLnBrk="1" hangingPunct="1"/>
            <a:r>
              <a:rPr lang="tr-TR" altLang="x-none" b="1" dirty="0"/>
              <a:t>EAU 2019 Prostat kanseri kılavuzu </a:t>
            </a:r>
          </a:p>
        </p:txBody>
      </p:sp>
      <p:pic>
        <p:nvPicPr>
          <p:cNvPr id="7" name="Resim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825" y="5156200"/>
            <a:ext cx="4784805" cy="1577859"/>
          </a:xfrm>
          <a:prstGeom prst="rect">
            <a:avLst/>
          </a:prstGeom>
        </p:spPr>
      </p:pic>
      <p:sp>
        <p:nvSpPr>
          <p:cNvPr id="8" name="Başlık 1"/>
          <p:cNvSpPr txBox="1">
            <a:spLocks/>
          </p:cNvSpPr>
          <p:nvPr/>
        </p:nvSpPr>
        <p:spPr bwMode="auto">
          <a:xfrm>
            <a:off x="-1836712" y="1241492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9pPr>
          </a:lstStyle>
          <a:p>
            <a:r>
              <a:rPr lang="tr-TR" u="sng" dirty="0"/>
              <a:t>PSA kinetikleri</a:t>
            </a:r>
            <a:r>
              <a:rPr lang="tr-TR" dirty="0"/>
              <a:t>: </a:t>
            </a:r>
          </a:p>
        </p:txBody>
      </p:sp>
      <p:sp>
        <p:nvSpPr>
          <p:cNvPr id="9" name="İçerik Yer Tutucusu 2"/>
          <p:cNvSpPr>
            <a:spLocks noGrp="1"/>
          </p:cNvSpPr>
          <p:nvPr>
            <p:ph idx="1"/>
          </p:nvPr>
        </p:nvSpPr>
        <p:spPr>
          <a:xfrm>
            <a:off x="457200" y="2420888"/>
            <a:ext cx="8229600" cy="3705275"/>
          </a:xfrm>
        </p:spPr>
        <p:txBody>
          <a:bodyPr/>
          <a:lstStyle/>
          <a:p>
            <a:r>
              <a:rPr lang="tr-TR" b="1" dirty="0"/>
              <a:t>PSA hızı, yıllık PSA artışı, </a:t>
            </a:r>
            <a:r>
              <a:rPr lang="tr-TR" b="1" dirty="0" err="1"/>
              <a:t>ng</a:t>
            </a:r>
            <a:r>
              <a:rPr lang="tr-TR" b="1" dirty="0"/>
              <a:t>/</a:t>
            </a:r>
            <a:r>
              <a:rPr lang="tr-TR" b="1" dirty="0" err="1"/>
              <a:t>mL</a:t>
            </a:r>
            <a:r>
              <a:rPr lang="tr-TR" b="1" dirty="0"/>
              <a:t>/yıl.</a:t>
            </a:r>
          </a:p>
          <a:p>
            <a:r>
              <a:rPr lang="tr-TR" b="1" dirty="0"/>
              <a:t>PSA ikileme zamanı, </a:t>
            </a:r>
          </a:p>
        </p:txBody>
      </p:sp>
      <p:sp>
        <p:nvSpPr>
          <p:cNvPr id="3" name="Metin kutusu 2"/>
          <p:cNvSpPr txBox="1"/>
          <p:nvPr/>
        </p:nvSpPr>
        <p:spPr>
          <a:xfrm>
            <a:off x="539552" y="3983063"/>
            <a:ext cx="7632848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tr-TR" b="1" dirty="0"/>
              <a:t>Bu iki ölçüm sadece </a:t>
            </a:r>
            <a:r>
              <a:rPr lang="tr-TR" b="1" dirty="0" err="1"/>
              <a:t>PSA’ya</a:t>
            </a:r>
            <a:r>
              <a:rPr lang="tr-TR" b="1" dirty="0"/>
              <a:t> göre ek katkı sağlamamaktadır. </a:t>
            </a:r>
          </a:p>
        </p:txBody>
      </p:sp>
    </p:spTree>
    <p:extLst>
      <p:ext uri="{BB962C8B-B14F-4D97-AF65-F5344CB8AC3E}">
        <p14:creationId xmlns:p14="http://schemas.microsoft.com/office/powerpoint/2010/main" val="177514769"/>
      </p:ext>
    </p:extLst>
  </p:cSld>
  <p:clrMapOvr>
    <a:masterClrMapping/>
  </p:clrMapOvr>
</p:sld>
</file>

<file path=ppt/theme/theme1.xml><?xml version="1.0" encoding="utf-8"?>
<a:theme xmlns:a="http://schemas.openxmlformats.org/drawingml/2006/main" name="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4067</TotalTime>
  <Words>1479</Words>
  <Application>Microsoft Office PowerPoint</Application>
  <PresentationFormat>Ekran Gösterisi (4:3)</PresentationFormat>
  <Paragraphs>138</Paragraphs>
  <Slides>54</Slides>
  <Notes>0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5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54</vt:i4>
      </vt:variant>
    </vt:vector>
  </HeadingPairs>
  <TitlesOfParts>
    <vt:vector size="60" baseType="lpstr">
      <vt:lpstr>Apple Chancery</vt:lpstr>
      <vt:lpstr>Arial</vt:lpstr>
      <vt:lpstr>Arial</vt:lpstr>
      <vt:lpstr>Calibri</vt:lpstr>
      <vt:lpstr>Wingdings</vt:lpstr>
      <vt:lpstr>Ofis Teması</vt:lpstr>
      <vt:lpstr>PowerPoint Sunusu</vt:lpstr>
      <vt:lpstr>PowerPoint Sunusu</vt:lpstr>
      <vt:lpstr>Sistematik TRUS-prostat biyopsi (↑PSA ve/veya DRM+) dezavantajları: </vt:lpstr>
      <vt:lpstr>MR-füzyon prostat biyopsi</vt:lpstr>
      <vt:lpstr>EAU 2019 Prostat kanseri kılavuzu </vt:lpstr>
      <vt:lpstr>EAU 2019 Prostat kanseri kılavuzu </vt:lpstr>
      <vt:lpstr>EAU 2019 Prostat kanseri kılavuzu </vt:lpstr>
      <vt:lpstr>EAU 2019 Prostat kanseri kılavuzu </vt:lpstr>
      <vt:lpstr>EAU 2019 Prostat kanseri kılavuzu 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Özet</vt:lpstr>
      <vt:lpstr>Atina’da görüşmek üzere, Teşekkürler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Multiparametrik Prostat MR’ın prostat kanseri tanısındaki yeri</dc:title>
  <dc:creator>user</dc:creator>
  <cp:lastModifiedBy>ASIF YILDIRIM</cp:lastModifiedBy>
  <cp:revision>358</cp:revision>
  <dcterms:created xsi:type="dcterms:W3CDTF">2018-03-29T08:28:34Z</dcterms:created>
  <dcterms:modified xsi:type="dcterms:W3CDTF">2019-09-05T20:53:54Z</dcterms:modified>
</cp:coreProperties>
</file>